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505" r:id="rId2"/>
    <p:sldId id="464" r:id="rId3"/>
    <p:sldId id="472" r:id="rId4"/>
    <p:sldId id="465" r:id="rId5"/>
    <p:sldId id="471" r:id="rId6"/>
    <p:sldId id="470" r:id="rId7"/>
    <p:sldId id="478" r:id="rId8"/>
    <p:sldId id="473" r:id="rId9"/>
    <p:sldId id="474" r:id="rId10"/>
    <p:sldId id="506" r:id="rId11"/>
    <p:sldId id="476" r:id="rId12"/>
    <p:sldId id="479" r:id="rId13"/>
    <p:sldId id="480" r:id="rId14"/>
    <p:sldId id="481" r:id="rId15"/>
    <p:sldId id="482" r:id="rId16"/>
    <p:sldId id="483" r:id="rId17"/>
    <p:sldId id="484" r:id="rId18"/>
    <p:sldId id="485" r:id="rId19"/>
    <p:sldId id="487" r:id="rId20"/>
    <p:sldId id="489" r:id="rId21"/>
    <p:sldId id="490" r:id="rId22"/>
    <p:sldId id="491" r:id="rId23"/>
    <p:sldId id="493" r:id="rId24"/>
    <p:sldId id="494" r:id="rId25"/>
    <p:sldId id="496" r:id="rId26"/>
    <p:sldId id="498" r:id="rId27"/>
    <p:sldId id="507" r:id="rId28"/>
    <p:sldId id="500" r:id="rId29"/>
  </p:sldIdLst>
  <p:sldSz cx="10693400" cy="7561263"/>
  <p:notesSz cx="6797675" cy="9982200"/>
  <p:defaultTextStyle>
    <a:defPPr>
      <a:defRPr lang="cs-CZ"/>
    </a:defPPr>
    <a:lvl1pPr algn="l" defTabSz="1042988" rtl="0" fontAlgn="base">
      <a:spcBef>
        <a:spcPct val="0"/>
      </a:spcBef>
      <a:spcAft>
        <a:spcPct val="0"/>
      </a:spcAft>
      <a:defRPr sz="2100" kern="1200">
        <a:solidFill>
          <a:schemeClr val="tx1"/>
        </a:solidFill>
        <a:latin typeface="Calibri" pitchFamily="34" charset="0"/>
        <a:ea typeface="+mn-ea"/>
        <a:cs typeface="Arial" charset="0"/>
      </a:defRPr>
    </a:lvl1pPr>
    <a:lvl2pPr marL="520700" indent="-63500" algn="l" defTabSz="1042988" rtl="0" fontAlgn="base">
      <a:spcBef>
        <a:spcPct val="0"/>
      </a:spcBef>
      <a:spcAft>
        <a:spcPct val="0"/>
      </a:spcAft>
      <a:defRPr sz="2100" kern="1200">
        <a:solidFill>
          <a:schemeClr val="tx1"/>
        </a:solidFill>
        <a:latin typeface="Calibri" pitchFamily="34" charset="0"/>
        <a:ea typeface="+mn-ea"/>
        <a:cs typeface="Arial" charset="0"/>
      </a:defRPr>
    </a:lvl2pPr>
    <a:lvl3pPr marL="1042988" indent="-128588" algn="l" defTabSz="1042988" rtl="0" fontAlgn="base">
      <a:spcBef>
        <a:spcPct val="0"/>
      </a:spcBef>
      <a:spcAft>
        <a:spcPct val="0"/>
      </a:spcAft>
      <a:defRPr sz="2100" kern="1200">
        <a:solidFill>
          <a:schemeClr val="tx1"/>
        </a:solidFill>
        <a:latin typeface="Calibri" pitchFamily="34" charset="0"/>
        <a:ea typeface="+mn-ea"/>
        <a:cs typeface="Arial" charset="0"/>
      </a:defRPr>
    </a:lvl3pPr>
    <a:lvl4pPr marL="1563688" indent="-192088" algn="l" defTabSz="1042988" rtl="0" fontAlgn="base">
      <a:spcBef>
        <a:spcPct val="0"/>
      </a:spcBef>
      <a:spcAft>
        <a:spcPct val="0"/>
      </a:spcAft>
      <a:defRPr sz="2100" kern="1200">
        <a:solidFill>
          <a:schemeClr val="tx1"/>
        </a:solidFill>
        <a:latin typeface="Calibri" pitchFamily="34" charset="0"/>
        <a:ea typeface="+mn-ea"/>
        <a:cs typeface="Arial" charset="0"/>
      </a:defRPr>
    </a:lvl4pPr>
    <a:lvl5pPr marL="2085975" indent="-257175" algn="l" defTabSz="1042988" rtl="0" fontAlgn="base">
      <a:spcBef>
        <a:spcPct val="0"/>
      </a:spcBef>
      <a:spcAft>
        <a:spcPct val="0"/>
      </a:spcAft>
      <a:defRPr sz="2100" kern="1200">
        <a:solidFill>
          <a:schemeClr val="tx1"/>
        </a:solidFill>
        <a:latin typeface="Calibri" pitchFamily="34" charset="0"/>
        <a:ea typeface="+mn-ea"/>
        <a:cs typeface="Arial" charset="0"/>
      </a:defRPr>
    </a:lvl5pPr>
    <a:lvl6pPr marL="2286000" algn="l" defTabSz="914400" rtl="0" eaLnBrk="1" latinLnBrk="0" hangingPunct="1">
      <a:defRPr sz="2100" kern="1200">
        <a:solidFill>
          <a:schemeClr val="tx1"/>
        </a:solidFill>
        <a:latin typeface="Calibri" pitchFamily="34" charset="0"/>
        <a:ea typeface="+mn-ea"/>
        <a:cs typeface="Arial" charset="0"/>
      </a:defRPr>
    </a:lvl6pPr>
    <a:lvl7pPr marL="2743200" algn="l" defTabSz="914400" rtl="0" eaLnBrk="1" latinLnBrk="0" hangingPunct="1">
      <a:defRPr sz="2100" kern="1200">
        <a:solidFill>
          <a:schemeClr val="tx1"/>
        </a:solidFill>
        <a:latin typeface="Calibri" pitchFamily="34" charset="0"/>
        <a:ea typeface="+mn-ea"/>
        <a:cs typeface="Arial" charset="0"/>
      </a:defRPr>
    </a:lvl7pPr>
    <a:lvl8pPr marL="3200400" algn="l" defTabSz="914400" rtl="0" eaLnBrk="1" latinLnBrk="0" hangingPunct="1">
      <a:defRPr sz="2100" kern="1200">
        <a:solidFill>
          <a:schemeClr val="tx1"/>
        </a:solidFill>
        <a:latin typeface="Calibri" pitchFamily="34" charset="0"/>
        <a:ea typeface="+mn-ea"/>
        <a:cs typeface="Arial" charset="0"/>
      </a:defRPr>
    </a:lvl8pPr>
    <a:lvl9pPr marL="3657600" algn="l" defTabSz="914400" rtl="0" eaLnBrk="1" latinLnBrk="0" hangingPunct="1">
      <a:defRPr sz="2100"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živatel Microsoft Office" initials="Office" lastIdx="1" clrIdx="0">
    <p:extLst/>
  </p:cmAuthor>
  <p:cmAuthor id="2" name="Uživatel Microsoft Office" initials="Office [2]" lastIdx="1" clrIdx="1">
    <p:extLst/>
  </p:cmAuthor>
  <p:cmAuthor id="3" name="Uživatel Microsoft Office" initials="Office [3]" lastIdx="1" clrIdx="2">
    <p:extLst/>
  </p:cmAuthor>
  <p:cmAuthor id="4" name="Uživatel Microsoft Office" initials="Office [4]" lastIdx="1" clrIdx="3">
    <p:extLst/>
  </p:cmAuthor>
  <p:cmAuthor id="5" name="Uživatel Microsoft Office" initials="Office [5]" lastIdx="1" clrIdx="4">
    <p:extLst/>
  </p:cmAuthor>
  <p:cmAuthor id="6" name="Uživatel Microsoft Office" initials="Office [6]"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9C9"/>
    <a:srgbClr val="FFF2C9"/>
    <a:srgbClr val="FEE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5BE263C-DBD7-4A20-BB59-AAB30ACAA65A}" styleName="Střední styl 3 – zvýraznění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2833802-FEF1-4C79-8D5D-14CF1EAF98D9}" styleName="Světlý styl 2 – zvýraznění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Střední styl 3 – zvýraznění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Střední styl 1 – zvýraznění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04" autoAdjust="0"/>
    <p:restoredTop sz="79664" autoAdjust="0"/>
  </p:normalViewPr>
  <p:slideViewPr>
    <p:cSldViewPr>
      <p:cViewPr varScale="1">
        <p:scale>
          <a:sx n="49" d="100"/>
          <a:sy n="49" d="100"/>
        </p:scale>
        <p:origin x="1600" y="48"/>
      </p:cViewPr>
      <p:guideLst>
        <p:guide orient="horz" pos="2381"/>
        <p:guide pos="3368"/>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embeddings/oleObject3.bin"/></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embeddings/oleObject4.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081969556705"/>
          <c:y val="3.7541269867716102E-2"/>
          <c:w val="0.75079054587676597"/>
          <c:h val="0.873025052415352"/>
        </c:manualLayout>
      </c:layout>
      <c:lineChart>
        <c:grouping val="standard"/>
        <c:varyColors val="0"/>
        <c:ser>
          <c:idx val="0"/>
          <c:order val="0"/>
          <c:tx>
            <c:strRef>
              <c:f>průměry!$A$33</c:f>
              <c:strCache>
                <c:ptCount val="1"/>
                <c:pt idx="0">
                  <c:v>High-tech</c:v>
                </c:pt>
              </c:strCache>
            </c:strRef>
          </c:tx>
          <c:spPr>
            <a:ln w="28575" cap="rnd">
              <a:solidFill>
                <a:schemeClr val="accent6">
                  <a:lumMod val="75000"/>
                </a:schemeClr>
              </a:solidFill>
              <a:round/>
            </a:ln>
            <a:effectLst/>
          </c:spPr>
          <c:marker>
            <c:symbol val="circle"/>
            <c:size val="5"/>
            <c:spPr>
              <a:solidFill>
                <a:schemeClr val="accent1">
                  <a:shade val="58000"/>
                </a:schemeClr>
              </a:solidFill>
              <a:ln w="9525">
                <a:solidFill>
                  <a:schemeClr val="accent1">
                    <a:shade val="58000"/>
                  </a:schemeClr>
                </a:solidFill>
              </a:ln>
              <a:effectLst/>
            </c:spPr>
          </c:marker>
          <c:cat>
            <c:numRef>
              <c:f>(průměry!$C$31:$K$31,průměry!$L$31)</c:f>
              <c:numCache>
                <c:formatCode>0</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(průměry!$C$87:$K$87,průměry!$L$87)</c:f>
              <c:numCache>
                <c:formatCode>#,##0</c:formatCode>
                <c:ptCount val="10"/>
                <c:pt idx="0">
                  <c:v>756.39460613093536</c:v>
                </c:pt>
                <c:pt idx="1">
                  <c:v>2641.8107833792201</c:v>
                </c:pt>
                <c:pt idx="2">
                  <c:v>433.73803540113352</c:v>
                </c:pt>
                <c:pt idx="3">
                  <c:v>306.91521865979962</c:v>
                </c:pt>
                <c:pt idx="4">
                  <c:v>-1486.919381408343</c:v>
                </c:pt>
                <c:pt idx="5">
                  <c:v>1531.2110713449231</c:v>
                </c:pt>
                <c:pt idx="6">
                  <c:v>794.40586777661701</c:v>
                </c:pt>
                <c:pt idx="7">
                  <c:v>2055.8074952807478</c:v>
                </c:pt>
                <c:pt idx="8">
                  <c:v>2434.319595124794</c:v>
                </c:pt>
                <c:pt idx="9">
                  <c:v>3749.95192200472</c:v>
                </c:pt>
              </c:numCache>
            </c:numRef>
          </c:val>
          <c:smooth val="0"/>
        </c:ser>
        <c:ser>
          <c:idx val="2"/>
          <c:order val="1"/>
          <c:tx>
            <c:strRef>
              <c:f>průměry!$A$45</c:f>
              <c:strCache>
                <c:ptCount val="1"/>
                <c:pt idx="0">
                  <c:v>Medium low-tech</c:v>
                </c:pt>
              </c:strCache>
            </c:strRef>
          </c:tx>
          <c:spPr>
            <a:ln w="28575" cap="rnd">
              <a:solidFill>
                <a:schemeClr val="accent4">
                  <a:lumMod val="75000"/>
                </a:schemeClr>
              </a:solidFill>
              <a:round/>
            </a:ln>
            <a:effectLst/>
          </c:spPr>
          <c:marker>
            <c:symbol val="circle"/>
            <c:size val="5"/>
            <c:spPr>
              <a:solidFill>
                <a:schemeClr val="accent1">
                  <a:tint val="58000"/>
                </a:schemeClr>
              </a:solidFill>
              <a:ln w="9525">
                <a:solidFill>
                  <a:schemeClr val="accent1">
                    <a:tint val="58000"/>
                  </a:schemeClr>
                </a:solidFill>
              </a:ln>
              <a:effectLst/>
            </c:spPr>
          </c:marker>
          <c:cat>
            <c:numRef>
              <c:f>(průměry!$C$31:$K$31,průměry!$L$31)</c:f>
              <c:numCache>
                <c:formatCode>0</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(průměry!$C$99:$K$99,průměry!$L$99)</c:f>
              <c:numCache>
                <c:formatCode>#,##0</c:formatCode>
                <c:ptCount val="10"/>
                <c:pt idx="0">
                  <c:v>1104.932624160065</c:v>
                </c:pt>
                <c:pt idx="1">
                  <c:v>1421.7810387374179</c:v>
                </c:pt>
                <c:pt idx="2">
                  <c:v>1690.5555517062751</c:v>
                </c:pt>
                <c:pt idx="3">
                  <c:v>1028.692345720287</c:v>
                </c:pt>
                <c:pt idx="4">
                  <c:v>525.13131631538761</c:v>
                </c:pt>
                <c:pt idx="5">
                  <c:v>777.37008530738558</c:v>
                </c:pt>
                <c:pt idx="6">
                  <c:v>788.63396638765857</c:v>
                </c:pt>
                <c:pt idx="7">
                  <c:v>696.27858887642697</c:v>
                </c:pt>
                <c:pt idx="8">
                  <c:v>937.02162721303546</c:v>
                </c:pt>
                <c:pt idx="9">
                  <c:v>1189.9090403832699</c:v>
                </c:pt>
              </c:numCache>
            </c:numRef>
          </c:val>
          <c:smooth val="0"/>
        </c:ser>
        <c:ser>
          <c:idx val="3"/>
          <c:order val="2"/>
          <c:tx>
            <c:strRef>
              <c:f>průměry!$A$51</c:f>
              <c:strCache>
                <c:ptCount val="1"/>
                <c:pt idx="0">
                  <c:v>Low-tech</c:v>
                </c:pt>
              </c:strCache>
            </c:strRef>
          </c:tx>
          <c:spPr>
            <a:ln w="28575" cap="rnd">
              <a:solidFill>
                <a:schemeClr val="accent1">
                  <a:tint val="58000"/>
                </a:schemeClr>
              </a:solidFill>
              <a:round/>
            </a:ln>
            <a:effectLst/>
          </c:spPr>
          <c:marker>
            <c:symbol val="circle"/>
            <c:size val="5"/>
            <c:spPr>
              <a:solidFill>
                <a:schemeClr val="accent1">
                  <a:tint val="58000"/>
                </a:schemeClr>
              </a:solidFill>
              <a:ln w="9525">
                <a:solidFill>
                  <a:schemeClr val="accent1">
                    <a:tint val="58000"/>
                  </a:schemeClr>
                </a:solidFill>
              </a:ln>
              <a:effectLst/>
            </c:spPr>
          </c:marker>
          <c:cat>
            <c:numRef>
              <c:f>(průměry!$C$31:$K$31,průměry!$L$31)</c:f>
              <c:numCache>
                <c:formatCode>0</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(průměry!$C$105:$K$105,průměry!$L$105)</c:f>
              <c:numCache>
                <c:formatCode>#,##0</c:formatCode>
                <c:ptCount val="10"/>
                <c:pt idx="0">
                  <c:v>557.50968797463361</c:v>
                </c:pt>
                <c:pt idx="1">
                  <c:v>563.87823185870661</c:v>
                </c:pt>
                <c:pt idx="2">
                  <c:v>647.10338667136295</c:v>
                </c:pt>
                <c:pt idx="3">
                  <c:v>415.24278902845617</c:v>
                </c:pt>
                <c:pt idx="4">
                  <c:v>436.61981034733708</c:v>
                </c:pt>
                <c:pt idx="5">
                  <c:v>437.34905333751641</c:v>
                </c:pt>
                <c:pt idx="6">
                  <c:v>403.46740461436502</c:v>
                </c:pt>
                <c:pt idx="7">
                  <c:v>398.85989074208698</c:v>
                </c:pt>
                <c:pt idx="8">
                  <c:v>420.70120638890882</c:v>
                </c:pt>
                <c:pt idx="9">
                  <c:v>473.73269404548591</c:v>
                </c:pt>
              </c:numCache>
            </c:numRef>
          </c:val>
          <c:smooth val="0"/>
        </c:ser>
        <c:dLbls>
          <c:showLegendKey val="0"/>
          <c:showVal val="0"/>
          <c:showCatName val="0"/>
          <c:showSerName val="0"/>
          <c:showPercent val="0"/>
          <c:showBubbleSize val="0"/>
        </c:dLbls>
        <c:marker val="1"/>
        <c:smooth val="0"/>
        <c:axId val="109414256"/>
        <c:axId val="109414648"/>
      </c:lineChart>
      <c:catAx>
        <c:axId val="109414256"/>
        <c:scaling>
          <c:orientation val="minMax"/>
        </c:scaling>
        <c:delete val="0"/>
        <c:axPos val="b"/>
        <c:title>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cs-CZ"/>
            </a:p>
          </c:txPr>
        </c:title>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09414648"/>
        <c:crosses val="autoZero"/>
        <c:auto val="1"/>
        <c:lblAlgn val="ctr"/>
        <c:lblOffset val="100"/>
        <c:noMultiLvlLbl val="0"/>
      </c:catAx>
      <c:valAx>
        <c:axId val="109414648"/>
        <c:scaling>
          <c:orientation val="minMax"/>
          <c:max val="4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cs-CZ"/>
                  <a:t>tis. KČ</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cs-CZ"/>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09414256"/>
        <c:crosses val="autoZero"/>
        <c:crossBetween val="between"/>
      </c:valAx>
      <c:spPr>
        <a:noFill/>
        <a:ln>
          <a:noFill/>
        </a:ln>
        <a:effectLst/>
      </c:spPr>
    </c:plotArea>
    <c:legend>
      <c:legendPos val="r"/>
      <c:layout>
        <c:manualLayout>
          <c:xMode val="edge"/>
          <c:yMode val="edge"/>
          <c:x val="0.150093776845696"/>
          <c:y val="4.4809123772572297E-2"/>
          <c:w val="0.47130612051859999"/>
          <c:h val="0.23036849564580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noFill/>
    <a:ln>
      <a:solidFill>
        <a:srgbClr val="002060"/>
      </a:solidFill>
    </a:ln>
    <a:effectLst/>
  </c:spPr>
  <c:txPr>
    <a:bodyPr/>
    <a:lstStyle/>
    <a:p>
      <a:pPr>
        <a:defRPr/>
      </a:pPr>
      <a:endParaRPr lang="cs-CZ"/>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2604542853196"/>
          <c:y val="3.6932893698830599E-2"/>
          <c:w val="0.79235687644307595"/>
          <c:h val="0.77692293448876004"/>
        </c:manualLayout>
      </c:layout>
      <c:lineChart>
        <c:grouping val="standard"/>
        <c:varyColors val="0"/>
        <c:ser>
          <c:idx val="0"/>
          <c:order val="0"/>
          <c:tx>
            <c:strRef>
              <c:f>průměry!$A$33</c:f>
              <c:strCache>
                <c:ptCount val="1"/>
                <c:pt idx="0">
                  <c:v>High-tech</c:v>
                </c:pt>
              </c:strCache>
            </c:strRef>
          </c:tx>
          <c:spPr>
            <a:ln w="28575" cap="rnd">
              <a:solidFill>
                <a:schemeClr val="accent6">
                  <a:lumMod val="75000"/>
                </a:schemeClr>
              </a:solidFill>
              <a:round/>
            </a:ln>
            <a:effectLst/>
          </c:spPr>
          <c:marker>
            <c:symbol val="circle"/>
            <c:size val="5"/>
            <c:spPr>
              <a:solidFill>
                <a:schemeClr val="accent1">
                  <a:shade val="58000"/>
                </a:schemeClr>
              </a:solidFill>
              <a:ln w="9525">
                <a:solidFill>
                  <a:schemeClr val="accent1">
                    <a:shade val="58000"/>
                  </a:schemeClr>
                </a:solidFill>
              </a:ln>
              <a:effectLst/>
            </c:spPr>
          </c:marker>
          <c:cat>
            <c:numRef>
              <c:f>(průměry!$C$31:$K$31,průměry!$L$31)</c:f>
              <c:numCache>
                <c:formatCode>0</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(průměry!$C$195:$K$195,průměry!$L$195)</c:f>
              <c:numCache>
                <c:formatCode>#,##0</c:formatCode>
                <c:ptCount val="10"/>
                <c:pt idx="0">
                  <c:v>9237.2331146909619</c:v>
                </c:pt>
                <c:pt idx="1">
                  <c:v>11762.903989332641</c:v>
                </c:pt>
                <c:pt idx="2">
                  <c:v>9492.719191682203</c:v>
                </c:pt>
                <c:pt idx="3">
                  <c:v>10621.760006466549</c:v>
                </c:pt>
                <c:pt idx="4">
                  <c:v>8059.5002434496701</c:v>
                </c:pt>
                <c:pt idx="5">
                  <c:v>9395.6989103825308</c:v>
                </c:pt>
                <c:pt idx="6">
                  <c:v>11339.73148733991</c:v>
                </c:pt>
                <c:pt idx="7">
                  <c:v>13161.12739304346</c:v>
                </c:pt>
                <c:pt idx="8">
                  <c:v>13747.14810467146</c:v>
                </c:pt>
                <c:pt idx="9">
                  <c:v>15228.94144598526</c:v>
                </c:pt>
              </c:numCache>
            </c:numRef>
          </c:val>
          <c:smooth val="0"/>
        </c:ser>
        <c:ser>
          <c:idx val="2"/>
          <c:order val="1"/>
          <c:tx>
            <c:strRef>
              <c:f>průměry!$A$45</c:f>
              <c:strCache>
                <c:ptCount val="1"/>
                <c:pt idx="0">
                  <c:v>Medium low-tech</c:v>
                </c:pt>
              </c:strCache>
            </c:strRef>
          </c:tx>
          <c:spPr>
            <a:ln w="28575" cap="rnd">
              <a:solidFill>
                <a:schemeClr val="accent4">
                  <a:lumMod val="75000"/>
                </a:schemeClr>
              </a:solidFill>
              <a:round/>
            </a:ln>
            <a:effectLst/>
          </c:spPr>
          <c:marker>
            <c:symbol val="circle"/>
            <c:size val="5"/>
            <c:spPr>
              <a:solidFill>
                <a:schemeClr val="accent1">
                  <a:tint val="58000"/>
                </a:schemeClr>
              </a:solidFill>
              <a:ln w="9525">
                <a:solidFill>
                  <a:schemeClr val="accent1">
                    <a:tint val="58000"/>
                  </a:schemeClr>
                </a:solidFill>
              </a:ln>
              <a:effectLst/>
            </c:spPr>
          </c:marker>
          <c:cat>
            <c:numRef>
              <c:f>(průměry!$C$31:$K$31,průměry!$L$31)</c:f>
              <c:numCache>
                <c:formatCode>0</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(průměry!$C$207:$K$207,průměry!$L$207)</c:f>
              <c:numCache>
                <c:formatCode>#,##0</c:formatCode>
                <c:ptCount val="10"/>
                <c:pt idx="0">
                  <c:v>4638.0174934181669</c:v>
                </c:pt>
                <c:pt idx="1">
                  <c:v>5304.3079678190124</c:v>
                </c:pt>
                <c:pt idx="2">
                  <c:v>5557.1367372770674</c:v>
                </c:pt>
                <c:pt idx="3">
                  <c:v>5007.8556085375303</c:v>
                </c:pt>
                <c:pt idx="4">
                  <c:v>3685.8820236405631</c:v>
                </c:pt>
                <c:pt idx="5">
                  <c:v>3684.0631409723328</c:v>
                </c:pt>
                <c:pt idx="6">
                  <c:v>3771.6374553546161</c:v>
                </c:pt>
                <c:pt idx="7">
                  <c:v>3798.2026019075238</c:v>
                </c:pt>
                <c:pt idx="8">
                  <c:v>3921.1291970476468</c:v>
                </c:pt>
                <c:pt idx="9">
                  <c:v>4148.1731442566843</c:v>
                </c:pt>
              </c:numCache>
            </c:numRef>
          </c:val>
          <c:smooth val="0"/>
        </c:ser>
        <c:ser>
          <c:idx val="3"/>
          <c:order val="2"/>
          <c:tx>
            <c:strRef>
              <c:f>průměry!$A$51</c:f>
              <c:strCache>
                <c:ptCount val="1"/>
                <c:pt idx="0">
                  <c:v>Low-tech</c:v>
                </c:pt>
              </c:strCache>
            </c:strRef>
          </c:tx>
          <c:spPr>
            <a:ln w="28575" cap="rnd">
              <a:solidFill>
                <a:schemeClr val="accent3">
                  <a:lumMod val="75000"/>
                </a:schemeClr>
              </a:solidFill>
              <a:round/>
            </a:ln>
            <a:effectLst/>
          </c:spPr>
          <c:marker>
            <c:symbol val="circle"/>
            <c:size val="5"/>
            <c:spPr>
              <a:solidFill>
                <a:schemeClr val="accent1">
                  <a:tint val="58000"/>
                </a:schemeClr>
              </a:solidFill>
              <a:ln w="9525">
                <a:solidFill>
                  <a:schemeClr val="accent1">
                    <a:tint val="58000"/>
                  </a:schemeClr>
                </a:solidFill>
              </a:ln>
              <a:effectLst/>
            </c:spPr>
          </c:marker>
          <c:cat>
            <c:numRef>
              <c:f>(průměry!$C$31:$K$31,průměry!$L$31)</c:f>
              <c:numCache>
                <c:formatCode>0</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(průměry!$C$213:$K$213,průměry!$L$213)</c:f>
              <c:numCache>
                <c:formatCode>#,##0</c:formatCode>
                <c:ptCount val="10"/>
                <c:pt idx="0">
                  <c:v>2688.2857615144608</c:v>
                </c:pt>
                <c:pt idx="1">
                  <c:v>2791.95377018212</c:v>
                </c:pt>
                <c:pt idx="2">
                  <c:v>2778.5525281796022</c:v>
                </c:pt>
                <c:pt idx="3">
                  <c:v>2552.9415026787101</c:v>
                </c:pt>
                <c:pt idx="4">
                  <c:v>2357.586596037951</c:v>
                </c:pt>
                <c:pt idx="5">
                  <c:v>2175.6051522501398</c:v>
                </c:pt>
                <c:pt idx="6">
                  <c:v>2090.6720108529198</c:v>
                </c:pt>
                <c:pt idx="7">
                  <c:v>2003.0446521357169</c:v>
                </c:pt>
                <c:pt idx="8">
                  <c:v>2121.3370856772899</c:v>
                </c:pt>
                <c:pt idx="9">
                  <c:v>2189.2017909686051</c:v>
                </c:pt>
              </c:numCache>
            </c:numRef>
          </c:val>
          <c:smooth val="0"/>
        </c:ser>
        <c:dLbls>
          <c:showLegendKey val="0"/>
          <c:showVal val="0"/>
          <c:showCatName val="0"/>
          <c:showSerName val="0"/>
          <c:showPercent val="0"/>
          <c:showBubbleSize val="0"/>
        </c:dLbls>
        <c:marker val="1"/>
        <c:smooth val="0"/>
        <c:axId val="109415432"/>
        <c:axId val="109415824"/>
      </c:lineChart>
      <c:catAx>
        <c:axId val="109415432"/>
        <c:scaling>
          <c:orientation val="minMax"/>
        </c:scaling>
        <c:delete val="0"/>
        <c:axPos val="b"/>
        <c:title>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cs-CZ"/>
            </a:p>
          </c:txPr>
        </c:title>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09415824"/>
        <c:crosses val="autoZero"/>
        <c:auto val="1"/>
        <c:lblAlgn val="ctr"/>
        <c:lblOffset val="100"/>
        <c:noMultiLvlLbl val="0"/>
      </c:catAx>
      <c:valAx>
        <c:axId val="1094158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cs-CZ"/>
                  <a:t>Tis. Kč</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cs-CZ"/>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09415432"/>
        <c:crosses val="autoZero"/>
        <c:crossBetween val="between"/>
      </c:valAx>
      <c:spPr>
        <a:noFill/>
        <a:ln>
          <a:noFill/>
        </a:ln>
        <a:effectLst/>
      </c:spPr>
    </c:plotArea>
    <c:legend>
      <c:legendPos val="r"/>
      <c:layout>
        <c:manualLayout>
          <c:xMode val="edge"/>
          <c:yMode val="edge"/>
          <c:x val="0.15189590965547101"/>
          <c:y val="0"/>
          <c:w val="0.49548745451467502"/>
          <c:h val="0.22325965839186601"/>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noFill/>
    <a:ln>
      <a:solidFill>
        <a:srgbClr val="002060"/>
      </a:solidFill>
    </a:ln>
    <a:effectLst/>
  </c:spPr>
  <c:txPr>
    <a:bodyPr/>
    <a:lstStyle/>
    <a:p>
      <a:pPr>
        <a:defRPr/>
      </a:pPr>
      <a:endParaRPr lang="cs-CZ"/>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405818302194801"/>
          <c:y val="7.4617777511900393E-2"/>
          <c:w val="0.74220157393490105"/>
          <c:h val="0.71880474819037199"/>
        </c:manualLayout>
      </c:layout>
      <c:lineChart>
        <c:grouping val="standard"/>
        <c:varyColors val="0"/>
        <c:ser>
          <c:idx val="0"/>
          <c:order val="0"/>
          <c:tx>
            <c:strRef>
              <c:f>průměry!$A$33</c:f>
              <c:strCache>
                <c:ptCount val="1"/>
                <c:pt idx="0">
                  <c:v>High-tech</c:v>
                </c:pt>
              </c:strCache>
            </c:strRef>
          </c:tx>
          <c:spPr>
            <a:ln w="28575" cap="rnd">
              <a:solidFill>
                <a:schemeClr val="accent6">
                  <a:lumMod val="75000"/>
                </a:schemeClr>
              </a:solidFill>
              <a:round/>
            </a:ln>
            <a:effectLst/>
          </c:spPr>
          <c:marker>
            <c:symbol val="circle"/>
            <c:size val="5"/>
            <c:spPr>
              <a:solidFill>
                <a:schemeClr val="accent1">
                  <a:shade val="58000"/>
                </a:schemeClr>
              </a:solidFill>
              <a:ln w="9525">
                <a:solidFill>
                  <a:schemeClr val="accent1">
                    <a:shade val="58000"/>
                  </a:schemeClr>
                </a:solidFill>
              </a:ln>
              <a:effectLst/>
            </c:spPr>
          </c:marker>
          <c:cat>
            <c:numRef>
              <c:f>(průměry!$C$31:$K$31,průměry!$L$31)</c:f>
              <c:numCache>
                <c:formatCode>0</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(průměry!$C$168:$K$168,průměry!$L$168)</c:f>
              <c:numCache>
                <c:formatCode>#,##0</c:formatCode>
                <c:ptCount val="10"/>
                <c:pt idx="0">
                  <c:v>100.2084624276589</c:v>
                </c:pt>
                <c:pt idx="1">
                  <c:v>123.2373261906061</c:v>
                </c:pt>
                <c:pt idx="2">
                  <c:v>60.123486429097071</c:v>
                </c:pt>
                <c:pt idx="3">
                  <c:v>64.514578961512399</c:v>
                </c:pt>
                <c:pt idx="4">
                  <c:v>49.468265626271283</c:v>
                </c:pt>
                <c:pt idx="5">
                  <c:v>76.790282705099784</c:v>
                </c:pt>
                <c:pt idx="6">
                  <c:v>71.835356914284375</c:v>
                </c:pt>
                <c:pt idx="7">
                  <c:v>83.10380703048429</c:v>
                </c:pt>
                <c:pt idx="8">
                  <c:v>78.156931491875469</c:v>
                </c:pt>
                <c:pt idx="9">
                  <c:v>133.94567824873459</c:v>
                </c:pt>
              </c:numCache>
            </c:numRef>
          </c:val>
          <c:smooth val="0"/>
        </c:ser>
        <c:ser>
          <c:idx val="2"/>
          <c:order val="1"/>
          <c:tx>
            <c:strRef>
              <c:f>průměry!$A$45</c:f>
              <c:strCache>
                <c:ptCount val="1"/>
                <c:pt idx="0">
                  <c:v>Medium low-tech</c:v>
                </c:pt>
              </c:strCache>
            </c:strRef>
          </c:tx>
          <c:spPr>
            <a:ln w="28575" cap="rnd">
              <a:solidFill>
                <a:schemeClr val="accent4">
                  <a:lumMod val="75000"/>
                </a:schemeClr>
              </a:solidFill>
              <a:round/>
            </a:ln>
            <a:effectLst/>
          </c:spPr>
          <c:marker>
            <c:symbol val="circle"/>
            <c:size val="5"/>
            <c:spPr>
              <a:solidFill>
                <a:schemeClr val="accent1">
                  <a:tint val="58000"/>
                </a:schemeClr>
              </a:solidFill>
              <a:ln w="9525">
                <a:solidFill>
                  <a:schemeClr val="accent1">
                    <a:tint val="58000"/>
                  </a:schemeClr>
                </a:solidFill>
              </a:ln>
              <a:effectLst/>
            </c:spPr>
          </c:marker>
          <c:cat>
            <c:numRef>
              <c:f>(průměry!$C$31:$K$31,průměry!$L$31)</c:f>
              <c:numCache>
                <c:formatCode>0</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(průměry!$C$180:$K$180,průměry!$L$180)</c:f>
              <c:numCache>
                <c:formatCode>#,##0</c:formatCode>
                <c:ptCount val="10"/>
                <c:pt idx="0">
                  <c:v>4.860068448430666</c:v>
                </c:pt>
                <c:pt idx="1">
                  <c:v>3.7953740258160158</c:v>
                </c:pt>
                <c:pt idx="2">
                  <c:v>5.0698012810751711</c:v>
                </c:pt>
                <c:pt idx="3">
                  <c:v>14.82898357923113</c:v>
                </c:pt>
                <c:pt idx="4">
                  <c:v>12.774466134796249</c:v>
                </c:pt>
                <c:pt idx="5">
                  <c:v>15.129606292987599</c:v>
                </c:pt>
                <c:pt idx="6">
                  <c:v>15.31182354731952</c:v>
                </c:pt>
                <c:pt idx="7">
                  <c:v>16.718077951235919</c:v>
                </c:pt>
                <c:pt idx="8">
                  <c:v>19.985016238471768</c:v>
                </c:pt>
                <c:pt idx="9">
                  <c:v>25.32553884051789</c:v>
                </c:pt>
              </c:numCache>
            </c:numRef>
          </c:val>
          <c:smooth val="0"/>
        </c:ser>
        <c:ser>
          <c:idx val="3"/>
          <c:order val="2"/>
          <c:tx>
            <c:strRef>
              <c:f>průměry!$A$51</c:f>
              <c:strCache>
                <c:ptCount val="1"/>
                <c:pt idx="0">
                  <c:v>Low-tech</c:v>
                </c:pt>
              </c:strCache>
            </c:strRef>
          </c:tx>
          <c:spPr>
            <a:ln w="28575" cap="rnd">
              <a:solidFill>
                <a:schemeClr val="accent3">
                  <a:lumMod val="75000"/>
                </a:schemeClr>
              </a:solidFill>
              <a:round/>
            </a:ln>
            <a:effectLst/>
          </c:spPr>
          <c:marker>
            <c:symbol val="circle"/>
            <c:size val="5"/>
            <c:spPr>
              <a:solidFill>
                <a:schemeClr val="accent1">
                  <a:tint val="58000"/>
                </a:schemeClr>
              </a:solidFill>
              <a:ln w="9525">
                <a:solidFill>
                  <a:schemeClr val="accent1">
                    <a:tint val="58000"/>
                  </a:schemeClr>
                </a:solidFill>
              </a:ln>
              <a:effectLst/>
            </c:spPr>
          </c:marker>
          <c:cat>
            <c:numRef>
              <c:f>(průměry!$C$31:$K$31,průměry!$L$31)</c:f>
              <c:numCache>
                <c:formatCode>0</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(průměry!$C$186:$K$186,průměry!$L$186)</c:f>
              <c:numCache>
                <c:formatCode>#,##0</c:formatCode>
                <c:ptCount val="10"/>
                <c:pt idx="0">
                  <c:v>0.69670805549154502</c:v>
                </c:pt>
                <c:pt idx="1">
                  <c:v>0.8797287629128</c:v>
                </c:pt>
                <c:pt idx="2">
                  <c:v>0.66247142494737599</c:v>
                </c:pt>
                <c:pt idx="3">
                  <c:v>1.1956727631484709</c:v>
                </c:pt>
                <c:pt idx="4">
                  <c:v>1.5064828480926149</c:v>
                </c:pt>
                <c:pt idx="5">
                  <c:v>2.3233009588871969</c:v>
                </c:pt>
                <c:pt idx="6">
                  <c:v>5.211092586803872</c:v>
                </c:pt>
                <c:pt idx="7">
                  <c:v>1.7453278415714</c:v>
                </c:pt>
                <c:pt idx="8">
                  <c:v>1.495341080321936</c:v>
                </c:pt>
                <c:pt idx="9">
                  <c:v>0.21991242488491999</c:v>
                </c:pt>
              </c:numCache>
            </c:numRef>
          </c:val>
          <c:smooth val="0"/>
        </c:ser>
        <c:dLbls>
          <c:showLegendKey val="0"/>
          <c:showVal val="0"/>
          <c:showCatName val="0"/>
          <c:showSerName val="0"/>
          <c:showPercent val="0"/>
          <c:showBubbleSize val="0"/>
        </c:dLbls>
        <c:marker val="1"/>
        <c:smooth val="0"/>
        <c:axId val="108830432"/>
        <c:axId val="108830824"/>
      </c:lineChart>
      <c:catAx>
        <c:axId val="108830432"/>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08830824"/>
        <c:crosses val="autoZero"/>
        <c:auto val="1"/>
        <c:lblAlgn val="ctr"/>
        <c:lblOffset val="100"/>
        <c:noMultiLvlLbl val="0"/>
      </c:catAx>
      <c:valAx>
        <c:axId val="1088308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cs-CZ"/>
                  <a:t>Tis.</a:t>
                </a:r>
                <a:r>
                  <a:rPr lang="cs-CZ" baseline="0"/>
                  <a:t> Kč</a:t>
                </a:r>
                <a:endParaRPr lang="cs-CZ"/>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cs-CZ"/>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08830432"/>
        <c:crosses val="autoZero"/>
        <c:crossBetween val="between"/>
      </c:valAx>
      <c:spPr>
        <a:noFill/>
        <a:ln>
          <a:noFill/>
        </a:ln>
        <a:effectLst/>
      </c:spPr>
    </c:plotArea>
    <c:legend>
      <c:legendPos val="r"/>
      <c:layout>
        <c:manualLayout>
          <c:xMode val="edge"/>
          <c:yMode val="edge"/>
          <c:x val="0.35633050418253098"/>
          <c:y val="5.6724466512265796E-4"/>
          <c:w val="0.347602351519122"/>
          <c:h val="0.39513985625528802"/>
        </c:manualLayout>
      </c:layout>
      <c:overlay val="0"/>
      <c:spPr>
        <a:noFill/>
        <a:ln>
          <a:solidFill>
            <a:schemeClr val="accent3">
              <a:lumMod val="75000"/>
            </a:schemeClr>
          </a:solid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noFill/>
    <a:ln>
      <a:solidFill>
        <a:srgbClr val="002060"/>
      </a:solidFill>
    </a:ln>
    <a:effectLst/>
  </c:spPr>
  <c:txPr>
    <a:bodyPr/>
    <a:lstStyle/>
    <a:p>
      <a:pPr>
        <a:defRPr/>
      </a:pPr>
      <a:endParaRPr lang="cs-CZ"/>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141563419877201"/>
          <c:y val="7.2458656553229403E-2"/>
          <c:w val="0.70935182930176899"/>
          <c:h val="0.72694134220195505"/>
        </c:manualLayout>
      </c:layout>
      <c:lineChart>
        <c:grouping val="standard"/>
        <c:varyColors val="0"/>
        <c:ser>
          <c:idx val="0"/>
          <c:order val="0"/>
          <c:tx>
            <c:strRef>
              <c:f>průměry!$A$33</c:f>
              <c:strCache>
                <c:ptCount val="1"/>
                <c:pt idx="0">
                  <c:v>High-tech</c:v>
                </c:pt>
              </c:strCache>
            </c:strRef>
          </c:tx>
          <c:spPr>
            <a:ln w="28575" cap="rnd">
              <a:solidFill>
                <a:schemeClr val="accent6">
                  <a:lumMod val="75000"/>
                </a:schemeClr>
              </a:solidFill>
              <a:round/>
            </a:ln>
            <a:effectLst/>
          </c:spPr>
          <c:marker>
            <c:symbol val="circle"/>
            <c:size val="5"/>
            <c:spPr>
              <a:solidFill>
                <a:schemeClr val="accent1">
                  <a:shade val="58000"/>
                </a:schemeClr>
              </a:solidFill>
              <a:ln w="9525">
                <a:solidFill>
                  <a:schemeClr val="accent1">
                    <a:shade val="58000"/>
                  </a:schemeClr>
                </a:solidFill>
              </a:ln>
              <a:effectLst/>
            </c:spPr>
          </c:marker>
          <c:cat>
            <c:numRef>
              <c:f>(průměry!$C$31:$K$31,průměry!$L$31)</c:f>
              <c:numCache>
                <c:formatCode>0</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(průměry!$C$141:$K$141,průměry!$L$141)</c:f>
              <c:numCache>
                <c:formatCode>#,##0</c:formatCode>
                <c:ptCount val="10"/>
                <c:pt idx="0">
                  <c:v>2423.2628733687629</c:v>
                </c:pt>
                <c:pt idx="1">
                  <c:v>3328.129431055555</c:v>
                </c:pt>
                <c:pt idx="2">
                  <c:v>3725.9173110360921</c:v>
                </c:pt>
                <c:pt idx="3">
                  <c:v>4207.9824615807902</c:v>
                </c:pt>
                <c:pt idx="4">
                  <c:v>2391.0103401057499</c:v>
                </c:pt>
                <c:pt idx="5">
                  <c:v>2170.79863585869</c:v>
                </c:pt>
                <c:pt idx="6">
                  <c:v>2493.1384873009251</c:v>
                </c:pt>
                <c:pt idx="7">
                  <c:v>2479.5587044654171</c:v>
                </c:pt>
                <c:pt idx="8">
                  <c:v>2490.90858734122</c:v>
                </c:pt>
                <c:pt idx="9">
                  <c:v>3013.3199649978942</c:v>
                </c:pt>
              </c:numCache>
            </c:numRef>
          </c:val>
          <c:smooth val="0"/>
        </c:ser>
        <c:ser>
          <c:idx val="2"/>
          <c:order val="1"/>
          <c:tx>
            <c:strRef>
              <c:f>průměry!$A$45</c:f>
              <c:strCache>
                <c:ptCount val="1"/>
                <c:pt idx="0">
                  <c:v>Medium low-tech</c:v>
                </c:pt>
              </c:strCache>
            </c:strRef>
          </c:tx>
          <c:spPr>
            <a:ln w="28575" cap="rnd">
              <a:solidFill>
                <a:schemeClr val="accent4">
                  <a:lumMod val="75000"/>
                </a:schemeClr>
              </a:solidFill>
              <a:round/>
            </a:ln>
            <a:effectLst/>
          </c:spPr>
          <c:marker>
            <c:symbol val="circle"/>
            <c:size val="5"/>
            <c:spPr>
              <a:solidFill>
                <a:schemeClr val="accent1">
                  <a:tint val="58000"/>
                </a:schemeClr>
              </a:solidFill>
              <a:ln w="9525">
                <a:solidFill>
                  <a:schemeClr val="accent1">
                    <a:tint val="58000"/>
                  </a:schemeClr>
                </a:solidFill>
              </a:ln>
              <a:effectLst/>
            </c:spPr>
          </c:marker>
          <c:cat>
            <c:numRef>
              <c:f>(průměry!$C$31:$K$31,průměry!$L$31)</c:f>
              <c:numCache>
                <c:formatCode>0</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(průměry!$C$153:$K$153,průměry!$L$153)</c:f>
              <c:numCache>
                <c:formatCode>#,##0</c:formatCode>
                <c:ptCount val="10"/>
                <c:pt idx="0">
                  <c:v>946.41010766184809</c:v>
                </c:pt>
                <c:pt idx="1">
                  <c:v>1165.8543865221141</c:v>
                </c:pt>
                <c:pt idx="2">
                  <c:v>1152.556074069741</c:v>
                </c:pt>
                <c:pt idx="3">
                  <c:v>1214.98960859352</c:v>
                </c:pt>
                <c:pt idx="4">
                  <c:v>705.13301010520809</c:v>
                </c:pt>
                <c:pt idx="5">
                  <c:v>671.77072058533861</c:v>
                </c:pt>
                <c:pt idx="6">
                  <c:v>674.03248888869837</c:v>
                </c:pt>
                <c:pt idx="7">
                  <c:v>672.23977478399138</c:v>
                </c:pt>
                <c:pt idx="8">
                  <c:v>723.68002614621764</c:v>
                </c:pt>
                <c:pt idx="9">
                  <c:v>797.25580397947203</c:v>
                </c:pt>
              </c:numCache>
            </c:numRef>
          </c:val>
          <c:smooth val="0"/>
        </c:ser>
        <c:ser>
          <c:idx val="3"/>
          <c:order val="2"/>
          <c:tx>
            <c:strRef>
              <c:f>průměry!$A$51</c:f>
              <c:strCache>
                <c:ptCount val="1"/>
                <c:pt idx="0">
                  <c:v>Low-tech</c:v>
                </c:pt>
              </c:strCache>
            </c:strRef>
          </c:tx>
          <c:spPr>
            <a:ln w="28575" cap="rnd">
              <a:solidFill>
                <a:schemeClr val="accent3">
                  <a:lumMod val="75000"/>
                </a:schemeClr>
              </a:solidFill>
              <a:round/>
            </a:ln>
            <a:effectLst/>
          </c:spPr>
          <c:marker>
            <c:symbol val="circle"/>
            <c:size val="5"/>
            <c:spPr>
              <a:solidFill>
                <a:schemeClr val="accent1">
                  <a:tint val="58000"/>
                </a:schemeClr>
              </a:solidFill>
              <a:ln w="9525">
                <a:solidFill>
                  <a:schemeClr val="accent1">
                    <a:tint val="58000"/>
                  </a:schemeClr>
                </a:solidFill>
              </a:ln>
              <a:effectLst/>
            </c:spPr>
          </c:marker>
          <c:cat>
            <c:numRef>
              <c:f>(průměry!$C$31:$K$31,průměry!$L$31)</c:f>
              <c:numCache>
                <c:formatCode>0</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(průměry!$C$159:$K$159,průměry!$L$159)</c:f>
              <c:numCache>
                <c:formatCode>#,##0</c:formatCode>
                <c:ptCount val="10"/>
                <c:pt idx="0">
                  <c:v>693.97311885852889</c:v>
                </c:pt>
                <c:pt idx="1">
                  <c:v>665.88245498730828</c:v>
                </c:pt>
                <c:pt idx="2">
                  <c:v>662.19611466796471</c:v>
                </c:pt>
                <c:pt idx="3">
                  <c:v>648.07306828301216</c:v>
                </c:pt>
                <c:pt idx="4">
                  <c:v>490.18598061656951</c:v>
                </c:pt>
                <c:pt idx="5">
                  <c:v>426.49964976027161</c:v>
                </c:pt>
                <c:pt idx="6">
                  <c:v>459.69631495936898</c:v>
                </c:pt>
                <c:pt idx="7">
                  <c:v>434.68548975974142</c:v>
                </c:pt>
                <c:pt idx="8">
                  <c:v>474.17577246954852</c:v>
                </c:pt>
                <c:pt idx="9">
                  <c:v>528.30159533029803</c:v>
                </c:pt>
              </c:numCache>
            </c:numRef>
          </c:val>
          <c:smooth val="0"/>
        </c:ser>
        <c:dLbls>
          <c:showLegendKey val="0"/>
          <c:showVal val="0"/>
          <c:showCatName val="0"/>
          <c:showSerName val="0"/>
          <c:showPercent val="0"/>
          <c:showBubbleSize val="0"/>
        </c:dLbls>
        <c:marker val="1"/>
        <c:smooth val="0"/>
        <c:axId val="108831608"/>
        <c:axId val="162933752"/>
      </c:lineChart>
      <c:catAx>
        <c:axId val="108831608"/>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62933752"/>
        <c:crosses val="autoZero"/>
        <c:auto val="1"/>
        <c:lblAlgn val="ctr"/>
        <c:lblOffset val="100"/>
        <c:noMultiLvlLbl val="0"/>
      </c:catAx>
      <c:valAx>
        <c:axId val="1629337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cs-CZ"/>
                  <a:t>Tis. Kč</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cs-CZ"/>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08831608"/>
        <c:crosses val="autoZero"/>
        <c:crossBetween val="between"/>
      </c:valAx>
      <c:spPr>
        <a:noFill/>
        <a:ln>
          <a:noFill/>
        </a:ln>
        <a:effectLst/>
      </c:spPr>
    </c:plotArea>
    <c:legend>
      <c:legendPos val="r"/>
      <c:layout>
        <c:manualLayout>
          <c:xMode val="edge"/>
          <c:yMode val="edge"/>
          <c:x val="0.571077196830308"/>
          <c:y val="5.6601258508835101E-2"/>
          <c:w val="0.33953062773015702"/>
          <c:h val="0.201733821024525"/>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noFill/>
    <a:ln>
      <a:solidFill>
        <a:srgbClr val="002060"/>
      </a:solidFill>
    </a:ln>
    <a:effectLst/>
  </c:spPr>
  <c:txPr>
    <a:bodyPr/>
    <a:lstStyle/>
    <a:p>
      <a:pPr>
        <a:defRPr/>
      </a:pPr>
      <a:endParaRPr lang="cs-CZ"/>
    </a:p>
  </c:txPr>
  <c:externalData r:id="rId4">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withinLinear" id="14">
  <a:schemeClr val="accent1"/>
</cs:colorStyle>
</file>

<file path=ppt/charts/colors4.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9589"/>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sz="quarter" idx="1"/>
          </p:nvPr>
        </p:nvSpPr>
        <p:spPr>
          <a:xfrm>
            <a:off x="3849688" y="0"/>
            <a:ext cx="2946400" cy="499589"/>
          </a:xfrm>
          <a:prstGeom prst="rect">
            <a:avLst/>
          </a:prstGeom>
        </p:spPr>
        <p:txBody>
          <a:bodyPr vert="horz" lIns="91440" tIns="45720" rIns="91440" bIns="45720" rtlCol="0"/>
          <a:lstStyle>
            <a:lvl1pPr algn="r">
              <a:defRPr sz="1200"/>
            </a:lvl1pPr>
          </a:lstStyle>
          <a:p>
            <a:fld id="{490D95ED-3256-4734-8264-6D830286DAAF}" type="datetimeFigureOut">
              <a:rPr lang="cs-CZ" smtClean="0"/>
              <a:pPr/>
              <a:t>21.2.2018</a:t>
            </a:fld>
            <a:endParaRPr lang="cs-CZ"/>
          </a:p>
        </p:txBody>
      </p:sp>
      <p:sp>
        <p:nvSpPr>
          <p:cNvPr id="4" name="Footer Placeholder 3"/>
          <p:cNvSpPr>
            <a:spLocks noGrp="1"/>
          </p:cNvSpPr>
          <p:nvPr>
            <p:ph type="ftr" sz="quarter" idx="2"/>
          </p:nvPr>
        </p:nvSpPr>
        <p:spPr>
          <a:xfrm>
            <a:off x="0" y="9481015"/>
            <a:ext cx="2946400" cy="499589"/>
          </a:xfrm>
          <a:prstGeom prst="rect">
            <a:avLst/>
          </a:prstGeom>
        </p:spPr>
        <p:txBody>
          <a:bodyPr vert="horz" lIns="91440" tIns="45720" rIns="91440" bIns="45720" rtlCol="0" anchor="b"/>
          <a:lstStyle>
            <a:lvl1pPr algn="l">
              <a:defRPr sz="1200"/>
            </a:lvl1pPr>
          </a:lstStyle>
          <a:p>
            <a:endParaRPr lang="cs-CZ"/>
          </a:p>
        </p:txBody>
      </p:sp>
      <p:sp>
        <p:nvSpPr>
          <p:cNvPr id="5" name="Slide Number Placeholder 4"/>
          <p:cNvSpPr>
            <a:spLocks noGrp="1"/>
          </p:cNvSpPr>
          <p:nvPr>
            <p:ph type="sldNum" sz="quarter" idx="3"/>
          </p:nvPr>
        </p:nvSpPr>
        <p:spPr>
          <a:xfrm>
            <a:off x="3849688" y="9481015"/>
            <a:ext cx="2946400" cy="499589"/>
          </a:xfrm>
          <a:prstGeom prst="rect">
            <a:avLst/>
          </a:prstGeom>
        </p:spPr>
        <p:txBody>
          <a:bodyPr vert="horz" lIns="91440" tIns="45720" rIns="91440" bIns="45720" rtlCol="0" anchor="b"/>
          <a:lstStyle>
            <a:lvl1pPr algn="r">
              <a:defRPr sz="1200"/>
            </a:lvl1pPr>
          </a:lstStyle>
          <a:p>
            <a:fld id="{5644FAEB-6598-4C68-AB63-A156657A7353}" type="slidenum">
              <a:rPr lang="cs-CZ" smtClean="0"/>
              <a:pPr/>
              <a:t>‹#›</a:t>
            </a:fld>
            <a:endParaRPr lang="cs-CZ"/>
          </a:p>
        </p:txBody>
      </p:sp>
    </p:spTree>
    <p:extLst>
      <p:ext uri="{BB962C8B-B14F-4D97-AF65-F5344CB8AC3E}">
        <p14:creationId xmlns:p14="http://schemas.microsoft.com/office/powerpoint/2010/main" val="19586959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5659" cy="499110"/>
          </a:xfrm>
          <a:prstGeom prst="rect">
            <a:avLst/>
          </a:prstGeom>
        </p:spPr>
        <p:txBody>
          <a:bodyPr vert="horz" lIns="91440" tIns="45720" rIns="91440" bIns="45720" rtlCol="0"/>
          <a:lstStyle>
            <a:lvl1pPr algn="l" defTabSz="1043056" fontAlgn="auto">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idx="1"/>
          </p:nvPr>
        </p:nvSpPr>
        <p:spPr>
          <a:xfrm>
            <a:off x="3850444" y="0"/>
            <a:ext cx="2945659" cy="499110"/>
          </a:xfrm>
          <a:prstGeom prst="rect">
            <a:avLst/>
          </a:prstGeom>
        </p:spPr>
        <p:txBody>
          <a:bodyPr vert="horz" lIns="91440" tIns="45720" rIns="91440" bIns="45720" rtlCol="0"/>
          <a:lstStyle>
            <a:lvl1pPr algn="r" defTabSz="1043056" fontAlgn="auto">
              <a:spcBef>
                <a:spcPts val="0"/>
              </a:spcBef>
              <a:spcAft>
                <a:spcPts val="0"/>
              </a:spcAft>
              <a:defRPr sz="1200">
                <a:latin typeface="+mn-lt"/>
                <a:cs typeface="+mn-cs"/>
              </a:defRPr>
            </a:lvl1pPr>
          </a:lstStyle>
          <a:p>
            <a:pPr>
              <a:defRPr/>
            </a:pPr>
            <a:fld id="{F6D65B41-55BE-465D-A4AE-856E3BEFFFA2}" type="datetimeFigureOut">
              <a:rPr lang="cs-CZ"/>
              <a:pPr>
                <a:defRPr/>
              </a:pPr>
              <a:t>21.2.2018</a:t>
            </a:fld>
            <a:endParaRPr lang="cs-CZ"/>
          </a:p>
        </p:txBody>
      </p:sp>
      <p:sp>
        <p:nvSpPr>
          <p:cNvPr id="4" name="Zástupný symbol pro obrázek snímku 3"/>
          <p:cNvSpPr>
            <a:spLocks noGrp="1" noRot="1" noChangeAspect="1"/>
          </p:cNvSpPr>
          <p:nvPr>
            <p:ph type="sldImg" idx="2"/>
          </p:nvPr>
        </p:nvSpPr>
        <p:spPr>
          <a:xfrm>
            <a:off x="754063" y="749300"/>
            <a:ext cx="5289550" cy="3741738"/>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79768" y="4741546"/>
            <a:ext cx="5438140" cy="4491990"/>
          </a:xfrm>
          <a:prstGeom prst="rect">
            <a:avLst/>
          </a:prstGeom>
        </p:spPr>
        <p:txBody>
          <a:bodyPr vert="horz" lIns="91440" tIns="45720" rIns="91440" bIns="45720" rtlCol="0"/>
          <a:lstStyle/>
          <a:p>
            <a:pPr lvl="0"/>
            <a:r>
              <a:rPr lang="cs-CZ" noProof="0" smtClean="0"/>
              <a:t>Kliknutím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1" y="9481358"/>
            <a:ext cx="2945659" cy="499110"/>
          </a:xfrm>
          <a:prstGeom prst="rect">
            <a:avLst/>
          </a:prstGeom>
        </p:spPr>
        <p:txBody>
          <a:bodyPr vert="horz" lIns="91440" tIns="45720" rIns="91440" bIns="45720" rtlCol="0" anchor="b"/>
          <a:lstStyle>
            <a:lvl1pPr algn="l" defTabSz="1043056" fontAlgn="auto">
              <a:spcBef>
                <a:spcPts val="0"/>
              </a:spcBef>
              <a:spcAft>
                <a:spcPts val="0"/>
              </a:spcAft>
              <a:defRPr sz="1200">
                <a:latin typeface="+mn-lt"/>
                <a:cs typeface="+mn-cs"/>
              </a:defRPr>
            </a:lvl1pPr>
          </a:lstStyle>
          <a:p>
            <a:pPr>
              <a:defRPr/>
            </a:pPr>
            <a:endParaRPr lang="cs-CZ"/>
          </a:p>
        </p:txBody>
      </p:sp>
      <p:sp>
        <p:nvSpPr>
          <p:cNvPr id="7" name="Zástupný symbol pro číslo snímku 6"/>
          <p:cNvSpPr>
            <a:spLocks noGrp="1"/>
          </p:cNvSpPr>
          <p:nvPr>
            <p:ph type="sldNum" sz="quarter" idx="5"/>
          </p:nvPr>
        </p:nvSpPr>
        <p:spPr>
          <a:xfrm>
            <a:off x="3850444" y="9481358"/>
            <a:ext cx="2945659" cy="499110"/>
          </a:xfrm>
          <a:prstGeom prst="rect">
            <a:avLst/>
          </a:prstGeom>
        </p:spPr>
        <p:txBody>
          <a:bodyPr vert="horz" lIns="91440" tIns="45720" rIns="91440" bIns="45720" rtlCol="0" anchor="b"/>
          <a:lstStyle>
            <a:lvl1pPr algn="r" defTabSz="1043056" fontAlgn="auto">
              <a:spcBef>
                <a:spcPts val="0"/>
              </a:spcBef>
              <a:spcAft>
                <a:spcPts val="0"/>
              </a:spcAft>
              <a:defRPr sz="1200">
                <a:latin typeface="+mn-lt"/>
                <a:cs typeface="+mn-cs"/>
              </a:defRPr>
            </a:lvl1pPr>
          </a:lstStyle>
          <a:p>
            <a:pPr>
              <a:defRPr/>
            </a:pPr>
            <a:fld id="{864152B4-51CA-4BFF-9E96-5F791EFB5399}" type="slidenum">
              <a:rPr lang="cs-CZ"/>
              <a:pPr>
                <a:defRPr/>
              </a:pPr>
              <a:t>‹#›</a:t>
            </a:fld>
            <a:endParaRPr lang="cs-CZ"/>
          </a:p>
        </p:txBody>
      </p:sp>
    </p:spTree>
    <p:extLst>
      <p:ext uri="{BB962C8B-B14F-4D97-AF65-F5344CB8AC3E}">
        <p14:creationId xmlns:p14="http://schemas.microsoft.com/office/powerpoint/2010/main" val="35040667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864152B4-51CA-4BFF-9E96-5F791EFB5399}" type="slidenum">
              <a:rPr lang="cs-CZ" smtClean="0"/>
              <a:pPr>
                <a:defRPr/>
              </a:pPr>
              <a:t>2</a:t>
            </a:fld>
            <a:endParaRPr lang="cs-CZ"/>
          </a:p>
        </p:txBody>
      </p:sp>
    </p:spTree>
    <p:extLst>
      <p:ext uri="{BB962C8B-B14F-4D97-AF65-F5344CB8AC3E}">
        <p14:creationId xmlns:p14="http://schemas.microsoft.com/office/powerpoint/2010/main" val="25053726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864152B4-51CA-4BFF-9E96-5F791EFB5399}" type="slidenum">
              <a:rPr lang="cs-CZ" smtClean="0"/>
              <a:pPr>
                <a:defRPr/>
              </a:pPr>
              <a:t>17</a:t>
            </a:fld>
            <a:endParaRPr lang="cs-CZ"/>
          </a:p>
        </p:txBody>
      </p:sp>
    </p:spTree>
    <p:extLst>
      <p:ext uri="{BB962C8B-B14F-4D97-AF65-F5344CB8AC3E}">
        <p14:creationId xmlns:p14="http://schemas.microsoft.com/office/powerpoint/2010/main" val="2049104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864152B4-51CA-4BFF-9E96-5F791EFB5399}" type="slidenum">
              <a:rPr lang="cs-CZ" smtClean="0"/>
              <a:pPr>
                <a:defRPr/>
              </a:pPr>
              <a:t>18</a:t>
            </a:fld>
            <a:endParaRPr lang="cs-CZ"/>
          </a:p>
        </p:txBody>
      </p:sp>
    </p:spTree>
    <p:extLst>
      <p:ext uri="{BB962C8B-B14F-4D97-AF65-F5344CB8AC3E}">
        <p14:creationId xmlns:p14="http://schemas.microsoft.com/office/powerpoint/2010/main" val="2043117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Zástupný symbol pro poznámky 2"/>
              <p:cNvSpPr>
                <a:spLocks noGrp="1"/>
              </p:cNvSpPr>
              <p:nvPr>
                <p:ph type="body" idx="1"/>
              </p:nvPr>
            </p:nvSpPr>
            <p:spPr/>
            <p:txBody>
              <a:bodyPr/>
              <a:lstStyle/>
              <a:p>
                <a:r>
                  <a:rPr lang="en-US" sz="1190" baseline="0" dirty="0" smtClean="0"/>
                  <a:t>Gross value added = GDP + subsidies on products </a:t>
                </a:r>
                <a:r>
                  <a:rPr lang="en-US" sz="1190" baseline="0" dirty="0" smtClean="0">
                    <a:solidFill>
                      <a:srgbClr val="FF0000"/>
                    </a:solidFill>
                  </a:rPr>
                  <a:t>- taxes on products</a:t>
                </a:r>
                <a:endParaRPr lang="cs-CZ" sz="1190" baseline="0" dirty="0" smtClean="0">
                  <a:solidFill>
                    <a:srgbClr val="FF0000"/>
                  </a:solidFill>
                </a:endParaRPr>
              </a:p>
              <a:p>
                <a:endParaRPr lang="cs-CZ" sz="1190" baseline="0" dirty="0" smtClean="0">
                  <a:solidFill>
                    <a:srgbClr val="FF0000"/>
                  </a:solidFill>
                </a:endParaRPr>
              </a:p>
              <a:p>
                <a:pPr marL="228600" indent="-228600">
                  <a:buAutoNum type="arabicPeriod"/>
                </a:pPr>
                <a14:m>
                  <m:oMath xmlns:m="http://schemas.openxmlformats.org/officeDocument/2006/math">
                    <m:r>
                      <m:rPr>
                        <m:sty m:val="p"/>
                      </m:rPr>
                      <a:rPr lang="cs-CZ" sz="1200" i="0" kern="1200" smtClean="0">
                        <a:solidFill>
                          <a:schemeClr val="tx1"/>
                        </a:solidFill>
                        <a:effectLst/>
                        <a:latin typeface="Cambria Math" panose="02040503050406030204" pitchFamily="18" charset="0"/>
                        <a:ea typeface="+mn-ea"/>
                        <a:cs typeface="+mn-cs"/>
                      </a:rPr>
                      <m:t>r</m:t>
                    </m:r>
                    <m:r>
                      <a:rPr lang="cs-CZ" sz="1200" i="0" kern="1200" smtClean="0">
                        <a:solidFill>
                          <a:schemeClr val="tx1"/>
                        </a:solidFill>
                        <a:effectLst/>
                        <a:latin typeface="Cambria Math" panose="02040503050406030204" pitchFamily="18" charset="0"/>
                        <a:ea typeface="+mn-ea"/>
                        <a:cs typeface="+mn-cs"/>
                      </a:rPr>
                      <m:t>=</m:t>
                    </m:r>
                    <m:f>
                      <m:fPr>
                        <m:ctrlPr>
                          <a:rPr lang="cs-CZ" sz="1200" i="1" kern="1200">
                            <a:solidFill>
                              <a:schemeClr val="tx1"/>
                            </a:solidFill>
                            <a:effectLst/>
                            <a:latin typeface="Cambria Math" panose="02040503050406030204" pitchFamily="18" charset="0"/>
                            <a:ea typeface="+mn-ea"/>
                            <a:cs typeface="+mn-cs"/>
                          </a:rPr>
                        </m:ctrlPr>
                      </m:fPr>
                      <m:num>
                        <m:r>
                          <m:rPr>
                            <m:sty m:val="p"/>
                          </m:rPr>
                          <a:rPr lang="cs-CZ" sz="1200" i="0" kern="1200">
                            <a:solidFill>
                              <a:schemeClr val="tx1"/>
                            </a:solidFill>
                            <a:effectLst/>
                            <a:latin typeface="Cambria Math" panose="02040503050406030204" pitchFamily="18" charset="0"/>
                            <a:ea typeface="+mn-ea"/>
                            <a:cs typeface="+mn-cs"/>
                          </a:rPr>
                          <m:t>y</m:t>
                        </m:r>
                        <m:r>
                          <a:rPr lang="cs-CZ" sz="1200" i="0" kern="1200">
                            <a:solidFill>
                              <a:schemeClr val="tx1"/>
                            </a:solidFill>
                            <a:effectLst/>
                            <a:latin typeface="Cambria Math" panose="02040503050406030204" pitchFamily="18" charset="0"/>
                            <a:ea typeface="+mn-ea"/>
                            <a:cs typeface="+mn-cs"/>
                          </a:rPr>
                          <m:t>−</m:t>
                        </m:r>
                        <m:r>
                          <m:rPr>
                            <m:sty m:val="p"/>
                          </m:rPr>
                          <a:rPr lang="cs-CZ" sz="1200" i="0" kern="1200">
                            <a:solidFill>
                              <a:schemeClr val="tx1"/>
                            </a:solidFill>
                            <a:effectLst/>
                            <a:latin typeface="Cambria Math" panose="02040503050406030204" pitchFamily="18" charset="0"/>
                            <a:ea typeface="+mn-ea"/>
                            <a:cs typeface="+mn-cs"/>
                          </a:rPr>
                          <m:t>wl</m:t>
                        </m:r>
                      </m:num>
                      <m:den>
                        <m:r>
                          <m:rPr>
                            <m:sty m:val="p"/>
                          </m:rPr>
                          <a:rPr lang="cs-CZ" sz="1200" i="0" kern="1200">
                            <a:solidFill>
                              <a:schemeClr val="tx1"/>
                            </a:solidFill>
                            <a:effectLst/>
                            <a:latin typeface="Cambria Math" panose="02040503050406030204" pitchFamily="18" charset="0"/>
                            <a:ea typeface="+mn-ea"/>
                            <a:cs typeface="+mn-cs"/>
                          </a:rPr>
                          <m:t>K</m:t>
                        </m:r>
                      </m:den>
                    </m:f>
                  </m:oMath>
                </a14:m>
                <a:endParaRPr lang="cs-CZ" sz="1190" baseline="0" dirty="0" smtClean="0">
                  <a:solidFill>
                    <a:srgbClr val="FF0000"/>
                  </a:solidFill>
                </a:endParaRPr>
              </a:p>
              <a:p>
                <a:pPr marL="228600" indent="-228600">
                  <a:buAutoNum type="arabicPeriod"/>
                </a:pPr>
                <a:r>
                  <a:rPr lang="cs-CZ" sz="1190" baseline="0" dirty="0" smtClean="0">
                    <a:solidFill>
                      <a:srgbClr val="FF0000"/>
                    </a:solidFill>
                  </a:rPr>
                  <a:t>K regionálně= (</a:t>
                </a:r>
                <a:r>
                  <a:rPr lang="cs-CZ" sz="1190" baseline="0" dirty="0" err="1" smtClean="0">
                    <a:solidFill>
                      <a:srgbClr val="FF0000"/>
                    </a:solidFill>
                  </a:rPr>
                  <a:t>wL</a:t>
                </a:r>
                <a:r>
                  <a:rPr lang="cs-CZ" sz="1190" baseline="0" dirty="0" smtClean="0">
                    <a:solidFill>
                      <a:srgbClr val="FF0000"/>
                    </a:solidFill>
                  </a:rPr>
                  <a:t>-Y)/r</a:t>
                </a:r>
              </a:p>
              <a:p>
                <a:pPr marL="228600" indent="-228600">
                  <a:buAutoNum type="arabicPeriod"/>
                </a:pPr>
                <a14:m>
                  <m:oMath xmlns:m="http://schemas.openxmlformats.org/officeDocument/2006/math">
                    <m:f>
                      <m:fPr>
                        <m:ctrlPr>
                          <a:rPr lang="cs-CZ" sz="1200" i="1" smtClean="0">
                            <a:latin typeface="Cambria Math" panose="02040503050406030204" pitchFamily="18" charset="0"/>
                          </a:rPr>
                        </m:ctrlPr>
                      </m:fPr>
                      <m:num>
                        <m:r>
                          <a:rPr lang="cs-CZ" sz="1200" i="1">
                            <a:latin typeface="Cambria Math" panose="02040503050406030204" pitchFamily="18" charset="0"/>
                          </a:rPr>
                          <m:t>𝑟𝐾</m:t>
                        </m:r>
                      </m:num>
                      <m:den>
                        <m:r>
                          <a:rPr lang="cs-CZ" sz="1200" i="1">
                            <a:latin typeface="Cambria Math" panose="02040503050406030204" pitchFamily="18" charset="0"/>
                          </a:rPr>
                          <m:t>𝑌</m:t>
                        </m:r>
                      </m:den>
                    </m:f>
                    <m:r>
                      <a:rPr lang="cs-CZ" sz="1200" i="1">
                        <a:latin typeface="Cambria Math" panose="02040503050406030204" pitchFamily="18" charset="0"/>
                      </a:rPr>
                      <m:t>=</m:t>
                    </m:r>
                    <m:r>
                      <a:rPr lang="cs-CZ" sz="1200" i="1">
                        <a:latin typeface="Cambria Math" panose="02040503050406030204" pitchFamily="18" charset="0"/>
                      </a:rPr>
                      <m:t>𝛼</m:t>
                    </m:r>
                  </m:oMath>
                </a14:m>
                <a:endParaRPr lang="cs-CZ" sz="1190" baseline="0" dirty="0" smtClean="0">
                  <a:solidFill>
                    <a:srgbClr val="FF0000"/>
                  </a:solidFill>
                </a:endParaRPr>
              </a:p>
              <a:p>
                <a:pPr marL="228600" indent="-228600">
                  <a:buAutoNum type="arabicPeriod"/>
                </a:pPr>
                <a:r>
                  <a:rPr lang="cs-CZ" sz="1200" kern="1200" dirty="0" smtClean="0">
                    <a:solidFill>
                      <a:schemeClr val="tx1"/>
                    </a:solidFill>
                    <a:effectLst/>
                    <a:ea typeface="+mn-ea"/>
                    <a:cs typeface="+mn-cs"/>
                  </a:rPr>
                  <a:t>Dopočet w dosazením</a:t>
                </a:r>
                <a:r>
                  <a:rPr lang="cs-CZ" sz="1200" kern="1200" baseline="0" dirty="0" smtClean="0">
                    <a:solidFill>
                      <a:schemeClr val="tx1"/>
                    </a:solidFill>
                    <a:effectLst/>
                    <a:ea typeface="+mn-ea"/>
                    <a:cs typeface="+mn-cs"/>
                  </a:rPr>
                  <a:t> počtu odpracovaných hodil za L (w=(</a:t>
                </a:r>
                <a:r>
                  <a:rPr lang="cs-CZ" sz="1200" kern="1200" baseline="0" dirty="0" err="1" smtClean="0">
                    <a:solidFill>
                      <a:schemeClr val="tx1"/>
                    </a:solidFill>
                    <a:effectLst/>
                    <a:ea typeface="+mn-ea"/>
                    <a:cs typeface="+mn-cs"/>
                  </a:rPr>
                  <a:t>rK</a:t>
                </a:r>
                <a:r>
                  <a:rPr lang="cs-CZ" sz="1200" kern="1200" baseline="0" dirty="0" smtClean="0">
                    <a:solidFill>
                      <a:schemeClr val="tx1"/>
                    </a:solidFill>
                    <a:effectLst/>
                    <a:ea typeface="+mn-ea"/>
                    <a:cs typeface="+mn-cs"/>
                  </a:rPr>
                  <a:t>-Y)/L)</a:t>
                </a:r>
              </a:p>
              <a:p>
                <a:pPr marL="228600" indent="-228600">
                  <a:buAutoNum type="arabicPeriod"/>
                </a:pPr>
                <a:r>
                  <a:rPr lang="cs-CZ" sz="1200" kern="1200" baseline="0" dirty="0" smtClean="0">
                    <a:solidFill>
                      <a:schemeClr val="tx1"/>
                    </a:solidFill>
                    <a:effectLst/>
                    <a:ea typeface="+mn-ea"/>
                    <a:cs typeface="+mn-cs"/>
                  </a:rPr>
                  <a:t>Dopočet </a:t>
                </a:r>
                <a:r>
                  <a:rPr lang="cs-CZ" sz="1200" kern="1200" baseline="0" dirty="0" err="1" smtClean="0">
                    <a:solidFill>
                      <a:schemeClr val="tx1"/>
                    </a:solidFill>
                    <a:effectLst/>
                    <a:ea typeface="+mn-ea"/>
                    <a:cs typeface="+mn-cs"/>
                  </a:rPr>
                  <a:t>dA</a:t>
                </a:r>
                <a:r>
                  <a:rPr lang="cs-CZ" sz="1200" kern="1200" baseline="0" dirty="0" smtClean="0">
                    <a:solidFill>
                      <a:schemeClr val="tx1"/>
                    </a:solidFill>
                    <a:effectLst/>
                    <a:ea typeface="+mn-ea"/>
                    <a:cs typeface="+mn-cs"/>
                  </a:rPr>
                  <a:t>/A …. </a:t>
                </a:r>
                <a:r>
                  <a:rPr lang="cs-CZ" sz="1200" kern="1200" baseline="0" dirty="0" err="1" smtClean="0">
                    <a:solidFill>
                      <a:schemeClr val="tx1"/>
                    </a:solidFill>
                    <a:effectLst/>
                    <a:ea typeface="+mn-ea"/>
                    <a:cs typeface="+mn-cs"/>
                  </a:rPr>
                  <a:t>dw</a:t>
                </a:r>
                <a:r>
                  <a:rPr lang="cs-CZ" sz="1200" kern="1200" baseline="0" dirty="0" smtClean="0">
                    <a:solidFill>
                      <a:schemeClr val="tx1"/>
                    </a:solidFill>
                    <a:effectLst/>
                    <a:ea typeface="+mn-ea"/>
                    <a:cs typeface="+mn-cs"/>
                  </a:rPr>
                  <a:t>/w, </a:t>
                </a:r>
                <a:r>
                  <a:rPr lang="cs-CZ" sz="1200" kern="1200" baseline="0" dirty="0" err="1" smtClean="0">
                    <a:solidFill>
                      <a:schemeClr val="tx1"/>
                    </a:solidFill>
                    <a:effectLst/>
                    <a:ea typeface="+mn-ea"/>
                    <a:cs typeface="+mn-cs"/>
                  </a:rPr>
                  <a:t>dr</a:t>
                </a:r>
                <a:r>
                  <a:rPr lang="cs-CZ" sz="1200" kern="1200" baseline="0" dirty="0" smtClean="0">
                    <a:solidFill>
                      <a:schemeClr val="tx1"/>
                    </a:solidFill>
                    <a:effectLst/>
                    <a:ea typeface="+mn-ea"/>
                    <a:cs typeface="+mn-cs"/>
                  </a:rPr>
                  <a:t>/r</a:t>
                </a:r>
                <a:endParaRPr lang="cs-CZ" sz="1190" baseline="0" dirty="0" smtClean="0">
                  <a:solidFill>
                    <a:srgbClr val="FF0000"/>
                  </a:solidFill>
                </a:endParaRPr>
              </a:p>
              <a:p>
                <a:endParaRPr lang="cs-CZ" sz="1190" baseline="0" dirty="0" smtClean="0"/>
              </a:p>
              <a:p>
                <a:endParaRPr lang="cs-CZ" sz="1190" baseline="0" dirty="0"/>
              </a:p>
            </p:txBody>
          </p:sp>
        </mc:Choice>
        <mc:Fallback xmlns="">
          <p:sp>
            <p:nvSpPr>
              <p:cNvPr id="3" name="Zástupný symbol pro poznámky 2"/>
              <p:cNvSpPr>
                <a:spLocks noGrp="1"/>
              </p:cNvSpPr>
              <p:nvPr>
                <p:ph type="body" idx="1"/>
              </p:nvPr>
            </p:nvSpPr>
            <p:spPr/>
            <p:txBody>
              <a:bodyPr/>
              <a:lstStyle/>
              <a:p>
                <a:r>
                  <a:rPr lang="en-US" sz="1190" baseline="0" dirty="0" smtClean="0"/>
                  <a:t>Gross value added = GDP + subsidies on products </a:t>
                </a:r>
                <a:r>
                  <a:rPr lang="en-US" sz="1190" baseline="0" dirty="0" smtClean="0">
                    <a:solidFill>
                      <a:srgbClr val="FF0000"/>
                    </a:solidFill>
                  </a:rPr>
                  <a:t>- taxes on products</a:t>
                </a:r>
                <a:endParaRPr lang="cs-CZ" sz="1190" baseline="0" dirty="0" smtClean="0">
                  <a:solidFill>
                    <a:srgbClr val="FF0000"/>
                  </a:solidFill>
                </a:endParaRPr>
              </a:p>
              <a:p>
                <a:endParaRPr lang="cs-CZ" sz="1190" baseline="0" dirty="0" smtClean="0">
                  <a:solidFill>
                    <a:srgbClr val="FF0000"/>
                  </a:solidFill>
                </a:endParaRPr>
              </a:p>
              <a:p>
                <a:pPr marL="228600" indent="-228600">
                  <a:buAutoNum type="arabicPeriod"/>
                </a:pPr>
                <a:r>
                  <a:rPr lang="cs-CZ" sz="1200" i="0" kern="1200" smtClean="0">
                    <a:solidFill>
                      <a:schemeClr val="tx1"/>
                    </a:solidFill>
                    <a:effectLst/>
                    <a:latin typeface="+mn-lt"/>
                    <a:ea typeface="+mn-ea"/>
                    <a:cs typeface="+mn-cs"/>
                  </a:rPr>
                  <a:t>r=</a:t>
                </a:r>
                <a:r>
                  <a:rPr lang="cs-CZ" sz="1200" i="0" kern="1200">
                    <a:solidFill>
                      <a:schemeClr val="tx1"/>
                    </a:solidFill>
                    <a:effectLst/>
                    <a:latin typeface="+mn-lt"/>
                    <a:ea typeface="+mn-ea"/>
                    <a:cs typeface="+mn-cs"/>
                  </a:rPr>
                  <a:t>(y−wl)/K</a:t>
                </a:r>
                <a:endParaRPr lang="cs-CZ" sz="1190" baseline="0" dirty="0" smtClean="0">
                  <a:solidFill>
                    <a:srgbClr val="FF0000"/>
                  </a:solidFill>
                </a:endParaRPr>
              </a:p>
              <a:p>
                <a:pPr marL="228600" indent="-228600">
                  <a:buAutoNum type="arabicPeriod"/>
                </a:pPr>
                <a:r>
                  <a:rPr lang="cs-CZ" sz="1190" baseline="0" dirty="0" smtClean="0">
                    <a:solidFill>
                      <a:srgbClr val="FF0000"/>
                    </a:solidFill>
                  </a:rPr>
                  <a:t>K regionálně= (</a:t>
                </a:r>
                <a:r>
                  <a:rPr lang="cs-CZ" sz="1190" baseline="0" dirty="0" err="1" smtClean="0">
                    <a:solidFill>
                      <a:srgbClr val="FF0000"/>
                    </a:solidFill>
                  </a:rPr>
                  <a:t>wL</a:t>
                </a:r>
                <a:r>
                  <a:rPr lang="cs-CZ" sz="1190" baseline="0" dirty="0" smtClean="0">
                    <a:solidFill>
                      <a:srgbClr val="FF0000"/>
                    </a:solidFill>
                  </a:rPr>
                  <a:t>-Y)/r</a:t>
                </a:r>
              </a:p>
              <a:p>
                <a:pPr marL="228600" indent="-228600">
                  <a:buAutoNum type="arabicPeriod"/>
                </a:pPr>
                <a:r>
                  <a:rPr lang="cs-CZ" sz="1200" i="0">
                    <a:latin typeface="Cambria Math" panose="02040503050406030204" pitchFamily="18" charset="0"/>
                  </a:rPr>
                  <a:t>𝑟𝐾</a:t>
                </a:r>
                <a:r>
                  <a:rPr lang="cs-CZ" sz="1200" i="0" smtClean="0">
                    <a:latin typeface="Cambria Math" panose="02040503050406030204" pitchFamily="18" charset="0"/>
                  </a:rPr>
                  <a:t>/</a:t>
                </a:r>
                <a:r>
                  <a:rPr lang="cs-CZ" sz="1200" i="0">
                    <a:latin typeface="Cambria Math" panose="02040503050406030204" pitchFamily="18" charset="0"/>
                  </a:rPr>
                  <a:t>𝑌=𝛼</a:t>
                </a:r>
                <a:endParaRPr lang="cs-CZ" sz="1190" baseline="0" dirty="0" smtClean="0">
                  <a:solidFill>
                    <a:srgbClr val="FF0000"/>
                  </a:solidFill>
                </a:endParaRPr>
              </a:p>
              <a:p>
                <a:pPr marL="228600" indent="-228600">
                  <a:buAutoNum type="arabicPeriod"/>
                </a:pPr>
                <a:r>
                  <a:rPr lang="cs-CZ" sz="1200" kern="1200" dirty="0" smtClean="0">
                    <a:solidFill>
                      <a:schemeClr val="tx1"/>
                    </a:solidFill>
                    <a:effectLst/>
                    <a:ea typeface="+mn-ea"/>
                    <a:cs typeface="+mn-cs"/>
                  </a:rPr>
                  <a:t>Dopočet w dosazením</a:t>
                </a:r>
                <a:r>
                  <a:rPr lang="cs-CZ" sz="1200" kern="1200" baseline="0" dirty="0" smtClean="0">
                    <a:solidFill>
                      <a:schemeClr val="tx1"/>
                    </a:solidFill>
                    <a:effectLst/>
                    <a:ea typeface="+mn-ea"/>
                    <a:cs typeface="+mn-cs"/>
                  </a:rPr>
                  <a:t> počtu odpracovaných hodil za L (w=(</a:t>
                </a:r>
                <a:r>
                  <a:rPr lang="cs-CZ" sz="1200" kern="1200" baseline="0" dirty="0" err="1" smtClean="0">
                    <a:solidFill>
                      <a:schemeClr val="tx1"/>
                    </a:solidFill>
                    <a:effectLst/>
                    <a:ea typeface="+mn-ea"/>
                    <a:cs typeface="+mn-cs"/>
                  </a:rPr>
                  <a:t>rK</a:t>
                </a:r>
                <a:r>
                  <a:rPr lang="cs-CZ" sz="1200" kern="1200" baseline="0" dirty="0" smtClean="0">
                    <a:solidFill>
                      <a:schemeClr val="tx1"/>
                    </a:solidFill>
                    <a:effectLst/>
                    <a:ea typeface="+mn-ea"/>
                    <a:cs typeface="+mn-cs"/>
                  </a:rPr>
                  <a:t>-Y)/L)</a:t>
                </a:r>
              </a:p>
              <a:p>
                <a:pPr marL="228600" indent="-228600">
                  <a:buAutoNum type="arabicPeriod"/>
                </a:pPr>
                <a:r>
                  <a:rPr lang="cs-CZ" sz="1200" kern="1200" baseline="0" dirty="0" smtClean="0">
                    <a:solidFill>
                      <a:schemeClr val="tx1"/>
                    </a:solidFill>
                    <a:effectLst/>
                    <a:ea typeface="+mn-ea"/>
                    <a:cs typeface="+mn-cs"/>
                  </a:rPr>
                  <a:t>Dopočet </a:t>
                </a:r>
                <a:r>
                  <a:rPr lang="cs-CZ" sz="1200" kern="1200" baseline="0" dirty="0" err="1" smtClean="0">
                    <a:solidFill>
                      <a:schemeClr val="tx1"/>
                    </a:solidFill>
                    <a:effectLst/>
                    <a:ea typeface="+mn-ea"/>
                    <a:cs typeface="+mn-cs"/>
                  </a:rPr>
                  <a:t>dA</a:t>
                </a:r>
                <a:r>
                  <a:rPr lang="cs-CZ" sz="1200" kern="1200" baseline="0" dirty="0" smtClean="0">
                    <a:solidFill>
                      <a:schemeClr val="tx1"/>
                    </a:solidFill>
                    <a:effectLst/>
                    <a:ea typeface="+mn-ea"/>
                    <a:cs typeface="+mn-cs"/>
                  </a:rPr>
                  <a:t>/A …. </a:t>
                </a:r>
                <a:r>
                  <a:rPr lang="cs-CZ" sz="1200" kern="1200" baseline="0" dirty="0" err="1" smtClean="0">
                    <a:solidFill>
                      <a:schemeClr val="tx1"/>
                    </a:solidFill>
                    <a:effectLst/>
                    <a:ea typeface="+mn-ea"/>
                    <a:cs typeface="+mn-cs"/>
                  </a:rPr>
                  <a:t>dw</a:t>
                </a:r>
                <a:r>
                  <a:rPr lang="cs-CZ" sz="1200" kern="1200" baseline="0" dirty="0" smtClean="0">
                    <a:solidFill>
                      <a:schemeClr val="tx1"/>
                    </a:solidFill>
                    <a:effectLst/>
                    <a:ea typeface="+mn-ea"/>
                    <a:cs typeface="+mn-cs"/>
                  </a:rPr>
                  <a:t>/w, </a:t>
                </a:r>
                <a:r>
                  <a:rPr lang="cs-CZ" sz="1200" kern="1200" baseline="0" dirty="0" err="1" smtClean="0">
                    <a:solidFill>
                      <a:schemeClr val="tx1"/>
                    </a:solidFill>
                    <a:effectLst/>
                    <a:ea typeface="+mn-ea"/>
                    <a:cs typeface="+mn-cs"/>
                  </a:rPr>
                  <a:t>dr</a:t>
                </a:r>
                <a:r>
                  <a:rPr lang="cs-CZ" sz="1200" kern="1200" baseline="0" dirty="0" smtClean="0">
                    <a:solidFill>
                      <a:schemeClr val="tx1"/>
                    </a:solidFill>
                    <a:effectLst/>
                    <a:ea typeface="+mn-ea"/>
                    <a:cs typeface="+mn-cs"/>
                  </a:rPr>
                  <a:t>/r</a:t>
                </a:r>
                <a:endParaRPr lang="cs-CZ" sz="1190" baseline="0" dirty="0" smtClean="0">
                  <a:solidFill>
                    <a:srgbClr val="FF0000"/>
                  </a:solidFill>
                </a:endParaRPr>
              </a:p>
              <a:p>
                <a:endParaRPr lang="cs-CZ" sz="1190" baseline="0" dirty="0" smtClean="0"/>
              </a:p>
              <a:p>
                <a:endParaRPr lang="cs-CZ" sz="1190" baseline="0" dirty="0"/>
              </a:p>
            </p:txBody>
          </p:sp>
        </mc:Fallback>
      </mc:AlternateContent>
      <p:sp>
        <p:nvSpPr>
          <p:cNvPr id="4" name="Zástupný symbol pro číslo snímku 3"/>
          <p:cNvSpPr>
            <a:spLocks noGrp="1"/>
          </p:cNvSpPr>
          <p:nvPr>
            <p:ph type="sldNum" sz="quarter" idx="10"/>
          </p:nvPr>
        </p:nvSpPr>
        <p:spPr/>
        <p:txBody>
          <a:bodyPr/>
          <a:lstStyle/>
          <a:p>
            <a:pPr>
              <a:defRPr/>
            </a:pPr>
            <a:fld id="{864152B4-51CA-4BFF-9E96-5F791EFB5399}" type="slidenum">
              <a:rPr lang="cs-CZ" smtClean="0"/>
              <a:pPr>
                <a:defRPr/>
              </a:pPr>
              <a:t>19</a:t>
            </a:fld>
            <a:endParaRPr lang="cs-CZ"/>
          </a:p>
        </p:txBody>
      </p:sp>
    </p:spTree>
    <p:extLst>
      <p:ext uri="{BB962C8B-B14F-4D97-AF65-F5344CB8AC3E}">
        <p14:creationId xmlns:p14="http://schemas.microsoft.com/office/powerpoint/2010/main" val="984792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28600" indent="-228600">
              <a:buAutoNum type="arabicParenR"/>
            </a:pPr>
            <a:r>
              <a:rPr lang="cs-CZ" sz="1200" baseline="0" dirty="0" smtClean="0"/>
              <a:t>Nedochází v krizi k propadu investic do </a:t>
            </a:r>
            <a:r>
              <a:rPr lang="cs-CZ" sz="1200" baseline="0" dirty="0" err="1" smtClean="0"/>
              <a:t>RaD</a:t>
            </a:r>
            <a:r>
              <a:rPr lang="cs-CZ" sz="1200" baseline="0" dirty="0" smtClean="0"/>
              <a:t>:</a:t>
            </a:r>
            <a:r>
              <a:rPr lang="cs-CZ" sz="1200" kern="1200" dirty="0" smtClean="0">
                <a:solidFill>
                  <a:schemeClr val="tx1"/>
                </a:solidFill>
                <a:effectLst/>
                <a:latin typeface="+mn-lt"/>
                <a:ea typeface="+mn-ea"/>
                <a:cs typeface="+mn-cs"/>
              </a:rPr>
              <a:t>(</a:t>
            </a:r>
            <a:r>
              <a:rPr lang="cs-CZ" sz="1200" kern="1200" dirty="0" err="1" smtClean="0">
                <a:solidFill>
                  <a:schemeClr val="tx1"/>
                </a:solidFill>
                <a:effectLst/>
                <a:latin typeface="+mn-lt"/>
                <a:ea typeface="+mn-ea"/>
                <a:cs typeface="+mn-cs"/>
              </a:rPr>
              <a:t>Laperche</a:t>
            </a:r>
            <a:r>
              <a:rPr lang="cs-CZ" sz="1200" kern="1200" dirty="0" smtClean="0">
                <a:solidFill>
                  <a:schemeClr val="tx1"/>
                </a:solidFill>
                <a:effectLst/>
                <a:latin typeface="+mn-lt"/>
                <a:ea typeface="+mn-ea"/>
                <a:cs typeface="+mn-cs"/>
              </a:rPr>
              <a:t> et al. 2011, </a:t>
            </a:r>
            <a:r>
              <a:rPr lang="cs-CZ" sz="1200" kern="1200" dirty="0" err="1" smtClean="0">
                <a:solidFill>
                  <a:schemeClr val="tx1"/>
                </a:solidFill>
                <a:effectLst/>
                <a:latin typeface="+mn-lt"/>
                <a:ea typeface="+mn-ea"/>
                <a:cs typeface="+mn-cs"/>
              </a:rPr>
              <a:t>Cincera</a:t>
            </a:r>
            <a:r>
              <a:rPr lang="cs-CZ" sz="1200" kern="1200" dirty="0" smtClean="0">
                <a:solidFill>
                  <a:schemeClr val="tx1"/>
                </a:solidFill>
                <a:effectLst/>
                <a:latin typeface="+mn-lt"/>
                <a:ea typeface="+mn-ea"/>
                <a:cs typeface="+mn-cs"/>
              </a:rPr>
              <a:t> et al.  2012, </a:t>
            </a:r>
            <a:r>
              <a:rPr lang="cs-CZ" sz="1200" kern="1200" dirty="0" err="1" smtClean="0">
                <a:solidFill>
                  <a:schemeClr val="tx1"/>
                </a:solidFill>
                <a:effectLst/>
                <a:latin typeface="+mn-lt"/>
                <a:ea typeface="+mn-ea"/>
                <a:cs typeface="+mn-cs"/>
              </a:rPr>
              <a:t>Scholleová</a:t>
            </a:r>
            <a:r>
              <a:rPr lang="cs-CZ" sz="1200" kern="1200" dirty="0" smtClean="0">
                <a:solidFill>
                  <a:schemeClr val="tx1"/>
                </a:solidFill>
                <a:effectLst/>
                <a:latin typeface="+mn-lt"/>
                <a:ea typeface="+mn-ea"/>
                <a:cs typeface="+mn-cs"/>
              </a:rPr>
              <a:t> a </a:t>
            </a:r>
            <a:r>
              <a:rPr lang="cs-CZ" sz="1200" kern="1200" dirty="0" err="1" smtClean="0">
                <a:solidFill>
                  <a:schemeClr val="tx1"/>
                </a:solidFill>
                <a:effectLst/>
                <a:latin typeface="+mn-lt"/>
                <a:ea typeface="+mn-ea"/>
                <a:cs typeface="+mn-cs"/>
              </a:rPr>
              <a:t>Nečadová</a:t>
            </a:r>
            <a:r>
              <a:rPr lang="cs-CZ" sz="1200" kern="1200" dirty="0" smtClean="0">
                <a:solidFill>
                  <a:schemeClr val="tx1"/>
                </a:solidFill>
                <a:effectLst/>
                <a:latin typeface="+mn-lt"/>
                <a:ea typeface="+mn-ea"/>
                <a:cs typeface="+mn-cs"/>
              </a:rPr>
              <a:t> 2012, </a:t>
            </a:r>
            <a:r>
              <a:rPr lang="cs-CZ" sz="1200" kern="1200" dirty="0" err="1" smtClean="0">
                <a:solidFill>
                  <a:schemeClr val="tx1"/>
                </a:solidFill>
                <a:effectLst/>
                <a:latin typeface="+mn-lt"/>
                <a:ea typeface="+mn-ea"/>
                <a:cs typeface="+mn-cs"/>
              </a:rPr>
              <a:t>Nečadová</a:t>
            </a:r>
            <a:r>
              <a:rPr lang="cs-CZ" sz="1200" kern="1200" dirty="0" smtClean="0">
                <a:solidFill>
                  <a:schemeClr val="tx1"/>
                </a:solidFill>
                <a:effectLst/>
                <a:latin typeface="+mn-lt"/>
                <a:ea typeface="+mn-ea"/>
                <a:cs typeface="+mn-cs"/>
              </a:rPr>
              <a:t> 2013, 2015, Lech 2011). </a:t>
            </a:r>
          </a:p>
          <a:p>
            <a:pPr marL="228600" indent="-228600">
              <a:buAutoNum type="arabicParenR"/>
            </a:pPr>
            <a:r>
              <a:rPr lang="cs-CZ" sz="1200" kern="1200" dirty="0" err="1" smtClean="0">
                <a:solidFill>
                  <a:schemeClr val="tx1"/>
                </a:solidFill>
                <a:effectLst/>
                <a:latin typeface="+mn-lt"/>
                <a:ea typeface="+mn-ea"/>
                <a:cs typeface="+mn-cs"/>
              </a:rPr>
              <a:t>Aghion</a:t>
            </a:r>
            <a:r>
              <a:rPr lang="cs-CZ" sz="1200" kern="1200" dirty="0" smtClean="0">
                <a:solidFill>
                  <a:schemeClr val="tx1"/>
                </a:solidFill>
                <a:effectLst/>
                <a:latin typeface="+mn-lt"/>
                <a:ea typeface="+mn-ea"/>
                <a:cs typeface="+mn-cs"/>
              </a:rPr>
              <a:t> et</a:t>
            </a:r>
            <a:r>
              <a:rPr lang="cs-CZ" sz="1200" kern="1200" baseline="0" dirty="0" smtClean="0">
                <a:solidFill>
                  <a:schemeClr val="tx1"/>
                </a:solidFill>
                <a:effectLst/>
                <a:latin typeface="+mn-lt"/>
                <a:ea typeface="+mn-ea"/>
                <a:cs typeface="+mn-cs"/>
              </a:rPr>
              <a:t> al 2005, </a:t>
            </a:r>
            <a:r>
              <a:rPr lang="cs-CZ" sz="1200" kern="1200" dirty="0" err="1" smtClean="0">
                <a:solidFill>
                  <a:schemeClr val="tx1"/>
                </a:solidFill>
                <a:effectLst/>
                <a:latin typeface="+mn-lt"/>
                <a:ea typeface="+mn-ea"/>
                <a:cs typeface="+mn-cs"/>
              </a:rPr>
              <a:t>Fatas</a:t>
            </a:r>
            <a:r>
              <a:rPr lang="cs-CZ" sz="1200" kern="1200" dirty="0" smtClean="0">
                <a:solidFill>
                  <a:schemeClr val="tx1"/>
                </a:solidFill>
                <a:effectLst/>
                <a:latin typeface="+mn-lt"/>
                <a:ea typeface="+mn-ea"/>
                <a:cs typeface="+mn-cs"/>
              </a:rPr>
              <a:t> (2000), King et al. (1998), </a:t>
            </a:r>
            <a:r>
              <a:rPr lang="cs-CZ" sz="1200" kern="1200" dirty="0" err="1" smtClean="0">
                <a:solidFill>
                  <a:schemeClr val="tx1"/>
                </a:solidFill>
                <a:effectLst/>
                <a:latin typeface="+mn-lt"/>
                <a:ea typeface="+mn-ea"/>
                <a:cs typeface="+mn-cs"/>
              </a:rPr>
              <a:t>Ouyang</a:t>
            </a:r>
            <a:r>
              <a:rPr lang="cs-CZ" sz="1200" kern="1200" dirty="0" smtClean="0">
                <a:solidFill>
                  <a:schemeClr val="tx1"/>
                </a:solidFill>
                <a:effectLst/>
                <a:latin typeface="+mn-lt"/>
                <a:ea typeface="+mn-ea"/>
                <a:cs typeface="+mn-cs"/>
              </a:rPr>
              <a:t> (2011), </a:t>
            </a:r>
            <a:r>
              <a:rPr lang="cs-CZ" sz="1200" kern="1200" dirty="0" err="1" smtClean="0">
                <a:solidFill>
                  <a:schemeClr val="tx1"/>
                </a:solidFill>
                <a:effectLst/>
                <a:latin typeface="+mn-lt"/>
                <a:ea typeface="+mn-ea"/>
                <a:cs typeface="+mn-cs"/>
              </a:rPr>
              <a:t>Hall</a:t>
            </a:r>
            <a:r>
              <a:rPr lang="cs-CZ" sz="1200" kern="1200" dirty="0" smtClean="0">
                <a:solidFill>
                  <a:schemeClr val="tx1"/>
                </a:solidFill>
                <a:effectLst/>
                <a:latin typeface="+mn-lt"/>
                <a:ea typeface="+mn-ea"/>
                <a:cs typeface="+mn-cs"/>
              </a:rPr>
              <a:t> (1991), </a:t>
            </a:r>
            <a:r>
              <a:rPr lang="cs-CZ" sz="1200" kern="1200" dirty="0" err="1" smtClean="0">
                <a:solidFill>
                  <a:schemeClr val="tx1"/>
                </a:solidFill>
                <a:effectLst/>
                <a:latin typeface="+mn-lt"/>
                <a:ea typeface="+mn-ea"/>
                <a:cs typeface="+mn-cs"/>
              </a:rPr>
              <a:t>Sainsbury</a:t>
            </a:r>
            <a:r>
              <a:rPr lang="cs-CZ" sz="1200" kern="1200" dirty="0" smtClean="0">
                <a:solidFill>
                  <a:schemeClr val="tx1"/>
                </a:solidFill>
                <a:effectLst/>
                <a:latin typeface="+mn-lt"/>
                <a:ea typeface="+mn-ea"/>
                <a:cs typeface="+mn-cs"/>
              </a:rPr>
              <a:t> (2007), </a:t>
            </a:r>
            <a:r>
              <a:rPr lang="cs-CZ" sz="1200" kern="1200" dirty="0" err="1" smtClean="0">
                <a:solidFill>
                  <a:schemeClr val="tx1"/>
                </a:solidFill>
                <a:effectLst/>
                <a:latin typeface="+mn-lt"/>
                <a:ea typeface="+mn-ea"/>
                <a:cs typeface="+mn-cs"/>
              </a:rPr>
              <a:t>Barrett</a:t>
            </a:r>
            <a:r>
              <a:rPr lang="cs-CZ" sz="1200" kern="1200" dirty="0" smtClean="0">
                <a:solidFill>
                  <a:schemeClr val="tx1"/>
                </a:solidFill>
                <a:effectLst/>
                <a:latin typeface="+mn-lt"/>
                <a:ea typeface="+mn-ea"/>
                <a:cs typeface="+mn-cs"/>
              </a:rPr>
              <a:t> (2009). </a:t>
            </a:r>
            <a:endParaRPr lang="cs-CZ" sz="1200" dirty="0"/>
          </a:p>
        </p:txBody>
      </p:sp>
      <p:sp>
        <p:nvSpPr>
          <p:cNvPr id="4" name="Zástupný symbol pro číslo snímku 3"/>
          <p:cNvSpPr>
            <a:spLocks noGrp="1"/>
          </p:cNvSpPr>
          <p:nvPr>
            <p:ph type="sldNum" sz="quarter" idx="10"/>
          </p:nvPr>
        </p:nvSpPr>
        <p:spPr/>
        <p:txBody>
          <a:bodyPr/>
          <a:lstStyle/>
          <a:p>
            <a:pPr>
              <a:defRPr/>
            </a:pPr>
            <a:fld id="{864152B4-51CA-4BFF-9E96-5F791EFB5399}" type="slidenum">
              <a:rPr lang="cs-CZ" smtClean="0"/>
              <a:pPr>
                <a:defRPr/>
              </a:pPr>
              <a:t>21</a:t>
            </a:fld>
            <a:endParaRPr lang="cs-CZ"/>
          </a:p>
        </p:txBody>
      </p:sp>
    </p:spTree>
    <p:extLst>
      <p:ext uri="{BB962C8B-B14F-4D97-AF65-F5344CB8AC3E}">
        <p14:creationId xmlns:p14="http://schemas.microsoft.com/office/powerpoint/2010/main" val="4083038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None/>
            </a:pPr>
            <a:r>
              <a:rPr lang="cs-CZ" sz="1200" dirty="0" smtClean="0"/>
              <a:t>ATT – </a:t>
            </a:r>
            <a:r>
              <a:rPr lang="cs-CZ" sz="1200" dirty="0" err="1" smtClean="0"/>
              <a:t>avg</a:t>
            </a:r>
            <a:r>
              <a:rPr lang="cs-CZ" sz="1200" dirty="0" smtClean="0"/>
              <a:t> HPH</a:t>
            </a:r>
            <a:r>
              <a:rPr lang="cs-CZ" sz="1200" baseline="0" dirty="0" smtClean="0"/>
              <a:t> před podporou</a:t>
            </a:r>
          </a:p>
          <a:p>
            <a:pPr marL="0" indent="0">
              <a:buNone/>
            </a:pPr>
            <a:r>
              <a:rPr lang="cs-CZ" sz="1200" baseline="0" dirty="0" err="1" smtClean="0"/>
              <a:t>DiD</a:t>
            </a:r>
            <a:r>
              <a:rPr lang="cs-CZ" sz="1200" baseline="0" dirty="0" smtClean="0"/>
              <a:t> – změna časových řad (růst) – z kolika % byla změna HPH způsobena podporou (podpořené po podpoře=1)</a:t>
            </a:r>
            <a:endParaRPr lang="cs-CZ" sz="1200" dirty="0"/>
          </a:p>
        </p:txBody>
      </p:sp>
      <p:sp>
        <p:nvSpPr>
          <p:cNvPr id="4" name="Zástupný symbol pro číslo snímku 3"/>
          <p:cNvSpPr>
            <a:spLocks noGrp="1"/>
          </p:cNvSpPr>
          <p:nvPr>
            <p:ph type="sldNum" sz="quarter" idx="10"/>
          </p:nvPr>
        </p:nvSpPr>
        <p:spPr/>
        <p:txBody>
          <a:bodyPr/>
          <a:lstStyle/>
          <a:p>
            <a:pPr>
              <a:defRPr/>
            </a:pPr>
            <a:fld id="{864152B4-51CA-4BFF-9E96-5F791EFB5399}" type="slidenum">
              <a:rPr lang="cs-CZ" smtClean="0"/>
              <a:pPr>
                <a:defRPr/>
              </a:pPr>
              <a:t>22</a:t>
            </a:fld>
            <a:endParaRPr lang="cs-CZ"/>
          </a:p>
        </p:txBody>
      </p:sp>
    </p:spTree>
    <p:extLst>
      <p:ext uri="{BB962C8B-B14F-4D97-AF65-F5344CB8AC3E}">
        <p14:creationId xmlns:p14="http://schemas.microsoft.com/office/powerpoint/2010/main" val="38567079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None/>
            </a:pPr>
            <a:r>
              <a:rPr lang="cs-CZ" sz="1000" dirty="0" err="1" smtClean="0"/>
              <a:t>Lnva</a:t>
            </a:r>
            <a:r>
              <a:rPr lang="cs-CZ" sz="1000" baseline="0" dirty="0" smtClean="0"/>
              <a:t> – log průměrné přidané hodnoty 2004-2006</a:t>
            </a:r>
          </a:p>
          <a:p>
            <a:pPr marL="0" indent="0">
              <a:buNone/>
            </a:pPr>
            <a:r>
              <a:rPr lang="cs-CZ" sz="1000" dirty="0" err="1" smtClean="0"/>
              <a:t>pat_bt</a:t>
            </a:r>
            <a:r>
              <a:rPr lang="cs-CZ" sz="1000" dirty="0" smtClean="0"/>
              <a:t> – patent před podporou 2004-2006 ano/ne</a:t>
            </a:r>
          </a:p>
          <a:p>
            <a:pPr marL="0" indent="0">
              <a:buNone/>
            </a:pPr>
            <a:r>
              <a:rPr lang="cs-CZ" sz="1000" dirty="0" err="1" smtClean="0"/>
              <a:t>vape_bt</a:t>
            </a:r>
            <a:r>
              <a:rPr lang="cs-CZ" sz="1000" dirty="0" smtClean="0"/>
              <a:t> – </a:t>
            </a:r>
            <a:r>
              <a:rPr lang="cs-CZ" sz="1000" dirty="0" err="1" smtClean="0"/>
              <a:t>avg</a:t>
            </a:r>
            <a:r>
              <a:rPr lang="cs-CZ" sz="1000" dirty="0" smtClean="0"/>
              <a:t>(</a:t>
            </a:r>
            <a:r>
              <a:rPr lang="cs-CZ" sz="1000" dirty="0" err="1" smtClean="0"/>
              <a:t>va</a:t>
            </a:r>
            <a:r>
              <a:rPr lang="cs-CZ" sz="1000" dirty="0" smtClean="0"/>
              <a:t>)/</a:t>
            </a:r>
            <a:r>
              <a:rPr lang="cs-CZ" sz="1000" dirty="0" err="1" smtClean="0"/>
              <a:t>avg</a:t>
            </a:r>
            <a:r>
              <a:rPr lang="cs-CZ" sz="1000" dirty="0" smtClean="0"/>
              <a:t>(</a:t>
            </a:r>
            <a:r>
              <a:rPr lang="cs-CZ" sz="1000" dirty="0" err="1" smtClean="0"/>
              <a:t>pe</a:t>
            </a:r>
            <a:r>
              <a:rPr lang="cs-CZ" sz="1000" dirty="0" smtClean="0"/>
              <a:t>) za 2004-2006</a:t>
            </a:r>
          </a:p>
          <a:p>
            <a:pPr marL="0" indent="0">
              <a:buNone/>
            </a:pPr>
            <a:r>
              <a:rPr lang="cs-CZ" sz="1000" dirty="0" smtClean="0"/>
              <a:t>Velikost </a:t>
            </a:r>
            <a:r>
              <a:rPr lang="cs-CZ" sz="1000" dirty="0" err="1" smtClean="0"/>
              <a:t>Sizemc</a:t>
            </a:r>
            <a:r>
              <a:rPr lang="cs-CZ" sz="1000" dirty="0" smtClean="0"/>
              <a:t> 0/1 ..0-10 </a:t>
            </a:r>
            <a:r>
              <a:rPr lang="cs-CZ" sz="1000" dirty="0" err="1" smtClean="0"/>
              <a:t>zam</a:t>
            </a:r>
            <a:r>
              <a:rPr lang="cs-CZ" sz="1000" dirty="0" smtClean="0"/>
              <a:t>. </a:t>
            </a:r>
            <a:r>
              <a:rPr lang="cs-CZ" sz="1000" dirty="0" err="1" smtClean="0"/>
              <a:t>Sizesm</a:t>
            </a:r>
            <a:r>
              <a:rPr lang="cs-CZ" sz="1000" dirty="0" smtClean="0"/>
              <a:t> 0/1 11-50, </a:t>
            </a:r>
            <a:r>
              <a:rPr lang="cs-CZ" sz="1000" dirty="0" err="1" smtClean="0"/>
              <a:t>sizeme</a:t>
            </a:r>
            <a:r>
              <a:rPr lang="cs-CZ" sz="1000" baseline="0" dirty="0" smtClean="0"/>
              <a:t> 51-250, </a:t>
            </a:r>
            <a:r>
              <a:rPr lang="cs-CZ" sz="1000" baseline="0" dirty="0" err="1" smtClean="0"/>
              <a:t>sizelg</a:t>
            </a:r>
            <a:r>
              <a:rPr lang="cs-CZ" sz="1000" baseline="0" dirty="0" smtClean="0"/>
              <a:t> 251+</a:t>
            </a:r>
            <a:endParaRPr lang="cs-CZ" sz="1000" dirty="0" smtClean="0"/>
          </a:p>
          <a:p>
            <a:pPr marL="0" indent="0">
              <a:buNone/>
            </a:pPr>
            <a:r>
              <a:rPr lang="cs-CZ" sz="1000" dirty="0" err="1" smtClean="0"/>
              <a:t>lntas_bt</a:t>
            </a:r>
            <a:r>
              <a:rPr lang="cs-CZ" sz="1000" dirty="0" smtClean="0"/>
              <a:t> – </a:t>
            </a:r>
            <a:r>
              <a:rPr lang="cs-CZ" sz="1000" dirty="0" err="1" smtClean="0"/>
              <a:t>ln</a:t>
            </a:r>
            <a:r>
              <a:rPr lang="cs-CZ" sz="1000" dirty="0" smtClean="0"/>
              <a:t>(</a:t>
            </a:r>
            <a:r>
              <a:rPr lang="cs-CZ" sz="1000" dirty="0" err="1" smtClean="0"/>
              <a:t>avg</a:t>
            </a:r>
            <a:r>
              <a:rPr lang="cs-CZ" sz="1000" dirty="0" smtClean="0"/>
              <a:t> </a:t>
            </a:r>
            <a:r>
              <a:rPr lang="cs-CZ" sz="1000" dirty="0" err="1" smtClean="0"/>
              <a:t>him</a:t>
            </a:r>
            <a:r>
              <a:rPr lang="cs-CZ" sz="1000" dirty="0" smtClean="0"/>
              <a:t> 2004-2006)</a:t>
            </a:r>
          </a:p>
          <a:p>
            <a:pPr marL="0" indent="0">
              <a:buNone/>
            </a:pPr>
            <a:r>
              <a:rPr lang="cs-CZ" sz="1000" dirty="0" smtClean="0"/>
              <a:t> </a:t>
            </a:r>
            <a:endParaRPr lang="cs-CZ" sz="1000" dirty="0"/>
          </a:p>
        </p:txBody>
      </p:sp>
      <p:sp>
        <p:nvSpPr>
          <p:cNvPr id="4" name="Zástupný symbol pro číslo snímku 3"/>
          <p:cNvSpPr>
            <a:spLocks noGrp="1"/>
          </p:cNvSpPr>
          <p:nvPr>
            <p:ph type="sldNum" sz="quarter" idx="10"/>
          </p:nvPr>
        </p:nvSpPr>
        <p:spPr/>
        <p:txBody>
          <a:bodyPr/>
          <a:lstStyle/>
          <a:p>
            <a:pPr>
              <a:defRPr/>
            </a:pPr>
            <a:fld id="{864152B4-51CA-4BFF-9E96-5F791EFB5399}" type="slidenum">
              <a:rPr lang="cs-CZ" smtClean="0"/>
              <a:pPr>
                <a:defRPr/>
              </a:pPr>
              <a:t>23</a:t>
            </a:fld>
            <a:endParaRPr lang="cs-CZ"/>
          </a:p>
        </p:txBody>
      </p:sp>
    </p:spTree>
    <p:extLst>
      <p:ext uri="{BB962C8B-B14F-4D97-AF65-F5344CB8AC3E}">
        <p14:creationId xmlns:p14="http://schemas.microsoft.com/office/powerpoint/2010/main" val="37601835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None/>
            </a:pPr>
            <a:r>
              <a:rPr lang="cs-CZ" sz="1000" dirty="0" err="1" smtClean="0"/>
              <a:t>Lnva</a:t>
            </a:r>
            <a:r>
              <a:rPr lang="cs-CZ" sz="1000" baseline="0" dirty="0" smtClean="0"/>
              <a:t> – log průměrné přidané hodnoty 2004-2006</a:t>
            </a:r>
          </a:p>
          <a:p>
            <a:pPr marL="0" indent="0">
              <a:buNone/>
            </a:pPr>
            <a:r>
              <a:rPr lang="cs-CZ" sz="1000" dirty="0" err="1" smtClean="0"/>
              <a:t>pat_bt</a:t>
            </a:r>
            <a:r>
              <a:rPr lang="cs-CZ" sz="1000" dirty="0" smtClean="0"/>
              <a:t> – patent před podporou 2004-2006 ano/ne</a:t>
            </a:r>
          </a:p>
          <a:p>
            <a:pPr marL="0" indent="0">
              <a:buNone/>
            </a:pPr>
            <a:r>
              <a:rPr lang="cs-CZ" sz="1000" dirty="0" err="1" smtClean="0"/>
              <a:t>vape_bt</a:t>
            </a:r>
            <a:r>
              <a:rPr lang="cs-CZ" sz="1000" dirty="0" smtClean="0"/>
              <a:t> – </a:t>
            </a:r>
            <a:r>
              <a:rPr lang="cs-CZ" sz="1000" dirty="0" err="1" smtClean="0"/>
              <a:t>avg</a:t>
            </a:r>
            <a:r>
              <a:rPr lang="cs-CZ" sz="1000" dirty="0" smtClean="0"/>
              <a:t>(</a:t>
            </a:r>
            <a:r>
              <a:rPr lang="cs-CZ" sz="1000" dirty="0" err="1" smtClean="0"/>
              <a:t>va</a:t>
            </a:r>
            <a:r>
              <a:rPr lang="cs-CZ" sz="1000" dirty="0" smtClean="0"/>
              <a:t>)/</a:t>
            </a:r>
            <a:r>
              <a:rPr lang="cs-CZ" sz="1000" dirty="0" err="1" smtClean="0"/>
              <a:t>avg</a:t>
            </a:r>
            <a:r>
              <a:rPr lang="cs-CZ" sz="1000" dirty="0" smtClean="0"/>
              <a:t>(</a:t>
            </a:r>
            <a:r>
              <a:rPr lang="cs-CZ" sz="1000" dirty="0" err="1" smtClean="0"/>
              <a:t>pe</a:t>
            </a:r>
            <a:r>
              <a:rPr lang="cs-CZ" sz="1000" dirty="0" smtClean="0"/>
              <a:t>) za 2004-2006</a:t>
            </a:r>
          </a:p>
          <a:p>
            <a:pPr marL="0" indent="0">
              <a:buNone/>
            </a:pPr>
            <a:r>
              <a:rPr lang="cs-CZ" sz="1000" dirty="0" smtClean="0"/>
              <a:t>Velikost </a:t>
            </a:r>
            <a:r>
              <a:rPr lang="cs-CZ" sz="1000" dirty="0" err="1" smtClean="0"/>
              <a:t>Sizemc</a:t>
            </a:r>
            <a:r>
              <a:rPr lang="cs-CZ" sz="1000" dirty="0" smtClean="0"/>
              <a:t> 0/1 ..0-10 </a:t>
            </a:r>
            <a:r>
              <a:rPr lang="cs-CZ" sz="1000" dirty="0" err="1" smtClean="0"/>
              <a:t>zam</a:t>
            </a:r>
            <a:r>
              <a:rPr lang="cs-CZ" sz="1000" dirty="0" smtClean="0"/>
              <a:t>. </a:t>
            </a:r>
            <a:r>
              <a:rPr lang="cs-CZ" sz="1000" dirty="0" err="1" smtClean="0"/>
              <a:t>Sizesm</a:t>
            </a:r>
            <a:r>
              <a:rPr lang="cs-CZ" sz="1000" dirty="0" smtClean="0"/>
              <a:t> 0/1 11-50, </a:t>
            </a:r>
            <a:r>
              <a:rPr lang="cs-CZ" sz="1000" dirty="0" err="1" smtClean="0"/>
              <a:t>sizeme</a:t>
            </a:r>
            <a:r>
              <a:rPr lang="cs-CZ" sz="1000" baseline="0" dirty="0" smtClean="0"/>
              <a:t> 51-250, </a:t>
            </a:r>
            <a:r>
              <a:rPr lang="cs-CZ" sz="1000" baseline="0" dirty="0" err="1" smtClean="0"/>
              <a:t>sizelg</a:t>
            </a:r>
            <a:r>
              <a:rPr lang="cs-CZ" sz="1000" baseline="0" dirty="0" smtClean="0"/>
              <a:t> 251+</a:t>
            </a:r>
            <a:endParaRPr lang="cs-CZ" sz="1000" dirty="0" smtClean="0"/>
          </a:p>
          <a:p>
            <a:pPr marL="0" indent="0">
              <a:buNone/>
            </a:pPr>
            <a:r>
              <a:rPr lang="cs-CZ" sz="1000" dirty="0" err="1" smtClean="0"/>
              <a:t>lntas_bt</a:t>
            </a:r>
            <a:r>
              <a:rPr lang="cs-CZ" sz="1000" dirty="0" smtClean="0"/>
              <a:t> – </a:t>
            </a:r>
            <a:r>
              <a:rPr lang="cs-CZ" sz="1000" dirty="0" err="1" smtClean="0"/>
              <a:t>ln</a:t>
            </a:r>
            <a:r>
              <a:rPr lang="cs-CZ" sz="1000" dirty="0" smtClean="0"/>
              <a:t>(</a:t>
            </a:r>
            <a:r>
              <a:rPr lang="cs-CZ" sz="1000" dirty="0" err="1" smtClean="0"/>
              <a:t>avg</a:t>
            </a:r>
            <a:r>
              <a:rPr lang="cs-CZ" sz="1000" dirty="0" smtClean="0"/>
              <a:t> </a:t>
            </a:r>
            <a:r>
              <a:rPr lang="cs-CZ" sz="1000" dirty="0" err="1" smtClean="0"/>
              <a:t>him</a:t>
            </a:r>
            <a:r>
              <a:rPr lang="cs-CZ" sz="1000" dirty="0" smtClean="0"/>
              <a:t> 2004-2006)</a:t>
            </a:r>
          </a:p>
          <a:p>
            <a:pPr marL="0" indent="0">
              <a:buNone/>
            </a:pPr>
            <a:r>
              <a:rPr lang="cs-CZ" sz="1000" dirty="0" smtClean="0"/>
              <a:t> </a:t>
            </a:r>
            <a:endParaRPr lang="cs-CZ" sz="1000" dirty="0"/>
          </a:p>
        </p:txBody>
      </p:sp>
      <p:sp>
        <p:nvSpPr>
          <p:cNvPr id="4" name="Zástupný symbol pro číslo snímku 3"/>
          <p:cNvSpPr>
            <a:spLocks noGrp="1"/>
          </p:cNvSpPr>
          <p:nvPr>
            <p:ph type="sldNum" sz="quarter" idx="10"/>
          </p:nvPr>
        </p:nvSpPr>
        <p:spPr/>
        <p:txBody>
          <a:bodyPr/>
          <a:lstStyle/>
          <a:p>
            <a:pPr>
              <a:defRPr/>
            </a:pPr>
            <a:fld id="{864152B4-51CA-4BFF-9E96-5F791EFB5399}" type="slidenum">
              <a:rPr lang="cs-CZ" smtClean="0"/>
              <a:pPr>
                <a:defRPr/>
              </a:pPr>
              <a:t>24</a:t>
            </a:fld>
            <a:endParaRPr lang="cs-CZ"/>
          </a:p>
        </p:txBody>
      </p:sp>
    </p:spTree>
    <p:extLst>
      <p:ext uri="{BB962C8B-B14F-4D97-AF65-F5344CB8AC3E}">
        <p14:creationId xmlns:p14="http://schemas.microsoft.com/office/powerpoint/2010/main" val="27539092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buNone/>
            </a:pPr>
            <a:r>
              <a:rPr lang="cs-CZ" sz="1000" dirty="0" smtClean="0"/>
              <a:t>ATT – porovná hodnoty sledovaných proměnných v době po krizi</a:t>
            </a:r>
          </a:p>
          <a:p>
            <a:pPr marL="0" indent="0">
              <a:buNone/>
            </a:pPr>
            <a:r>
              <a:rPr lang="cs-CZ" sz="1000" dirty="0" err="1" smtClean="0"/>
              <a:t>DiD</a:t>
            </a:r>
            <a:r>
              <a:rPr lang="cs-CZ" sz="1000" dirty="0" smtClean="0"/>
              <a:t> – spočívá</a:t>
            </a:r>
            <a:r>
              <a:rPr lang="cs-CZ" sz="1000" baseline="0" dirty="0" smtClean="0"/>
              <a:t> v proměnné, </a:t>
            </a:r>
            <a:r>
              <a:rPr lang="cs-CZ" sz="1000" baseline="0" dirty="0" err="1" smtClean="0"/>
              <a:t>kzterá</a:t>
            </a:r>
            <a:r>
              <a:rPr lang="cs-CZ" sz="1000" baseline="0" dirty="0" smtClean="0"/>
              <a:t> ukazuje na změnu proměnné po/před v obou skupinách. Následně se provede PSM a v těch párech se udělají rozdíly růstu </a:t>
            </a:r>
            <a:endParaRPr lang="cs-CZ" sz="1000" dirty="0"/>
          </a:p>
        </p:txBody>
      </p:sp>
      <p:sp>
        <p:nvSpPr>
          <p:cNvPr id="4" name="Zástupný symbol pro číslo snímku 3"/>
          <p:cNvSpPr>
            <a:spLocks noGrp="1"/>
          </p:cNvSpPr>
          <p:nvPr>
            <p:ph type="sldNum" sz="quarter" idx="10"/>
          </p:nvPr>
        </p:nvSpPr>
        <p:spPr/>
        <p:txBody>
          <a:bodyPr/>
          <a:lstStyle/>
          <a:p>
            <a:pPr>
              <a:defRPr/>
            </a:pPr>
            <a:fld id="{864152B4-51CA-4BFF-9E96-5F791EFB5399}" type="slidenum">
              <a:rPr lang="cs-CZ" smtClean="0"/>
              <a:pPr>
                <a:defRPr/>
              </a:pPr>
              <a:t>25</a:t>
            </a:fld>
            <a:endParaRPr lang="cs-CZ"/>
          </a:p>
        </p:txBody>
      </p:sp>
    </p:spTree>
    <p:extLst>
      <p:ext uri="{BB962C8B-B14F-4D97-AF65-F5344CB8AC3E}">
        <p14:creationId xmlns:p14="http://schemas.microsoft.com/office/powerpoint/2010/main" val="8674488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Zástupný symbol pro poznámky 2"/>
              <p:cNvSpPr>
                <a:spLocks noGrp="1"/>
              </p:cNvSpPr>
              <p:nvPr>
                <p:ph type="body" idx="1"/>
              </p:nvPr>
            </p:nvSpPr>
            <p:spPr/>
            <p:txBody>
              <a:bodyPr/>
              <a:lstStyle/>
              <a:p>
                <a:endParaRPr lang="cs-CZ" sz="1190" baseline="0" dirty="0"/>
              </a:p>
            </p:txBody>
          </p:sp>
        </mc:Choice>
        <mc:Fallback xmlns="">
          <p:sp>
            <p:nvSpPr>
              <p:cNvPr id="3" name="Zástupný symbol pro poznámky 2"/>
              <p:cNvSpPr>
                <a:spLocks noGrp="1"/>
              </p:cNvSpPr>
              <p:nvPr>
                <p:ph type="body" idx="1"/>
              </p:nvPr>
            </p:nvSpPr>
            <p:spPr/>
            <p:txBody>
              <a:bodyPr/>
              <a:lstStyle/>
              <a:p>
                <a:r>
                  <a:rPr lang="en-US" sz="1190" baseline="0" dirty="0" smtClean="0"/>
                  <a:t>Gross value added = GDP + subsidies on products </a:t>
                </a:r>
                <a:r>
                  <a:rPr lang="en-US" sz="1190" baseline="0" dirty="0" smtClean="0">
                    <a:solidFill>
                      <a:srgbClr val="FF0000"/>
                    </a:solidFill>
                  </a:rPr>
                  <a:t>- taxes on products</a:t>
                </a:r>
                <a:endParaRPr lang="cs-CZ" sz="1190" baseline="0" dirty="0" smtClean="0">
                  <a:solidFill>
                    <a:srgbClr val="FF0000"/>
                  </a:solidFill>
                </a:endParaRPr>
              </a:p>
              <a:p>
                <a:endParaRPr lang="cs-CZ" sz="1190" baseline="0" dirty="0" smtClean="0">
                  <a:solidFill>
                    <a:srgbClr val="FF0000"/>
                  </a:solidFill>
                </a:endParaRPr>
              </a:p>
              <a:p>
                <a:pPr marL="228600" indent="-228600">
                  <a:buAutoNum type="arabicPeriod"/>
                </a:pPr>
                <a:r>
                  <a:rPr lang="cs-CZ" sz="1200" i="0" kern="1200" smtClean="0">
                    <a:solidFill>
                      <a:schemeClr val="tx1"/>
                    </a:solidFill>
                    <a:effectLst/>
                    <a:latin typeface="+mn-lt"/>
                    <a:ea typeface="+mn-ea"/>
                    <a:cs typeface="+mn-cs"/>
                  </a:rPr>
                  <a:t>r=</a:t>
                </a:r>
                <a:r>
                  <a:rPr lang="cs-CZ" sz="1200" i="0" kern="1200">
                    <a:solidFill>
                      <a:schemeClr val="tx1"/>
                    </a:solidFill>
                    <a:effectLst/>
                    <a:latin typeface="+mn-lt"/>
                    <a:ea typeface="+mn-ea"/>
                    <a:cs typeface="+mn-cs"/>
                  </a:rPr>
                  <a:t>(y−wl)/K</a:t>
                </a:r>
                <a:endParaRPr lang="cs-CZ" sz="1190" baseline="0" dirty="0" smtClean="0">
                  <a:solidFill>
                    <a:srgbClr val="FF0000"/>
                  </a:solidFill>
                </a:endParaRPr>
              </a:p>
              <a:p>
                <a:pPr marL="228600" indent="-228600">
                  <a:buAutoNum type="arabicPeriod"/>
                </a:pPr>
                <a:r>
                  <a:rPr lang="cs-CZ" sz="1190" baseline="0" dirty="0" smtClean="0">
                    <a:solidFill>
                      <a:srgbClr val="FF0000"/>
                    </a:solidFill>
                  </a:rPr>
                  <a:t>K regionálně= (</a:t>
                </a:r>
                <a:r>
                  <a:rPr lang="cs-CZ" sz="1190" baseline="0" dirty="0" err="1" smtClean="0">
                    <a:solidFill>
                      <a:srgbClr val="FF0000"/>
                    </a:solidFill>
                  </a:rPr>
                  <a:t>wL</a:t>
                </a:r>
                <a:r>
                  <a:rPr lang="cs-CZ" sz="1190" baseline="0" dirty="0" smtClean="0">
                    <a:solidFill>
                      <a:srgbClr val="FF0000"/>
                    </a:solidFill>
                  </a:rPr>
                  <a:t>-Y)/r</a:t>
                </a:r>
              </a:p>
              <a:p>
                <a:pPr marL="228600" indent="-228600">
                  <a:buAutoNum type="arabicPeriod"/>
                </a:pPr>
                <a:r>
                  <a:rPr lang="cs-CZ" sz="1200" i="0">
                    <a:latin typeface="Cambria Math" panose="02040503050406030204" pitchFamily="18" charset="0"/>
                  </a:rPr>
                  <a:t>𝑟𝐾</a:t>
                </a:r>
                <a:r>
                  <a:rPr lang="cs-CZ" sz="1200" i="0" smtClean="0">
                    <a:latin typeface="Cambria Math" panose="02040503050406030204" pitchFamily="18" charset="0"/>
                  </a:rPr>
                  <a:t>/</a:t>
                </a:r>
                <a:r>
                  <a:rPr lang="cs-CZ" sz="1200" i="0">
                    <a:latin typeface="Cambria Math" panose="02040503050406030204" pitchFamily="18" charset="0"/>
                  </a:rPr>
                  <a:t>𝑌=𝛼</a:t>
                </a:r>
                <a:endParaRPr lang="cs-CZ" sz="1190" baseline="0" dirty="0" smtClean="0">
                  <a:solidFill>
                    <a:srgbClr val="FF0000"/>
                  </a:solidFill>
                </a:endParaRPr>
              </a:p>
              <a:p>
                <a:pPr marL="228600" indent="-228600">
                  <a:buAutoNum type="arabicPeriod"/>
                </a:pPr>
                <a:r>
                  <a:rPr lang="cs-CZ" sz="1200" kern="1200" dirty="0" smtClean="0">
                    <a:solidFill>
                      <a:schemeClr val="tx1"/>
                    </a:solidFill>
                    <a:effectLst/>
                    <a:ea typeface="+mn-ea"/>
                    <a:cs typeface="+mn-cs"/>
                  </a:rPr>
                  <a:t>Dopočet w dosazením</a:t>
                </a:r>
                <a:r>
                  <a:rPr lang="cs-CZ" sz="1200" kern="1200" baseline="0" dirty="0" smtClean="0">
                    <a:solidFill>
                      <a:schemeClr val="tx1"/>
                    </a:solidFill>
                    <a:effectLst/>
                    <a:ea typeface="+mn-ea"/>
                    <a:cs typeface="+mn-cs"/>
                  </a:rPr>
                  <a:t> počtu odpracovaných hodil za L (w=(</a:t>
                </a:r>
                <a:r>
                  <a:rPr lang="cs-CZ" sz="1200" kern="1200" baseline="0" dirty="0" err="1" smtClean="0">
                    <a:solidFill>
                      <a:schemeClr val="tx1"/>
                    </a:solidFill>
                    <a:effectLst/>
                    <a:ea typeface="+mn-ea"/>
                    <a:cs typeface="+mn-cs"/>
                  </a:rPr>
                  <a:t>rK</a:t>
                </a:r>
                <a:r>
                  <a:rPr lang="cs-CZ" sz="1200" kern="1200" baseline="0" dirty="0" smtClean="0">
                    <a:solidFill>
                      <a:schemeClr val="tx1"/>
                    </a:solidFill>
                    <a:effectLst/>
                    <a:ea typeface="+mn-ea"/>
                    <a:cs typeface="+mn-cs"/>
                  </a:rPr>
                  <a:t>-Y)/L)</a:t>
                </a:r>
              </a:p>
              <a:p>
                <a:pPr marL="228600" indent="-228600">
                  <a:buAutoNum type="arabicPeriod"/>
                </a:pPr>
                <a:r>
                  <a:rPr lang="cs-CZ" sz="1200" kern="1200" baseline="0" dirty="0" smtClean="0">
                    <a:solidFill>
                      <a:schemeClr val="tx1"/>
                    </a:solidFill>
                    <a:effectLst/>
                    <a:ea typeface="+mn-ea"/>
                    <a:cs typeface="+mn-cs"/>
                  </a:rPr>
                  <a:t>Dopočet </a:t>
                </a:r>
                <a:r>
                  <a:rPr lang="cs-CZ" sz="1200" kern="1200" baseline="0" dirty="0" err="1" smtClean="0">
                    <a:solidFill>
                      <a:schemeClr val="tx1"/>
                    </a:solidFill>
                    <a:effectLst/>
                    <a:ea typeface="+mn-ea"/>
                    <a:cs typeface="+mn-cs"/>
                  </a:rPr>
                  <a:t>dA</a:t>
                </a:r>
                <a:r>
                  <a:rPr lang="cs-CZ" sz="1200" kern="1200" baseline="0" dirty="0" smtClean="0">
                    <a:solidFill>
                      <a:schemeClr val="tx1"/>
                    </a:solidFill>
                    <a:effectLst/>
                    <a:ea typeface="+mn-ea"/>
                    <a:cs typeface="+mn-cs"/>
                  </a:rPr>
                  <a:t>/A …. </a:t>
                </a:r>
                <a:r>
                  <a:rPr lang="cs-CZ" sz="1200" kern="1200" baseline="0" dirty="0" err="1" smtClean="0">
                    <a:solidFill>
                      <a:schemeClr val="tx1"/>
                    </a:solidFill>
                    <a:effectLst/>
                    <a:ea typeface="+mn-ea"/>
                    <a:cs typeface="+mn-cs"/>
                  </a:rPr>
                  <a:t>dw</a:t>
                </a:r>
                <a:r>
                  <a:rPr lang="cs-CZ" sz="1200" kern="1200" baseline="0" dirty="0" smtClean="0">
                    <a:solidFill>
                      <a:schemeClr val="tx1"/>
                    </a:solidFill>
                    <a:effectLst/>
                    <a:ea typeface="+mn-ea"/>
                    <a:cs typeface="+mn-cs"/>
                  </a:rPr>
                  <a:t>/w, </a:t>
                </a:r>
                <a:r>
                  <a:rPr lang="cs-CZ" sz="1200" kern="1200" baseline="0" dirty="0" err="1" smtClean="0">
                    <a:solidFill>
                      <a:schemeClr val="tx1"/>
                    </a:solidFill>
                    <a:effectLst/>
                    <a:ea typeface="+mn-ea"/>
                    <a:cs typeface="+mn-cs"/>
                  </a:rPr>
                  <a:t>dr</a:t>
                </a:r>
                <a:r>
                  <a:rPr lang="cs-CZ" sz="1200" kern="1200" baseline="0" dirty="0" smtClean="0">
                    <a:solidFill>
                      <a:schemeClr val="tx1"/>
                    </a:solidFill>
                    <a:effectLst/>
                    <a:ea typeface="+mn-ea"/>
                    <a:cs typeface="+mn-cs"/>
                  </a:rPr>
                  <a:t>/r</a:t>
                </a:r>
                <a:endParaRPr lang="cs-CZ" sz="1190" baseline="0" dirty="0" smtClean="0">
                  <a:solidFill>
                    <a:srgbClr val="FF0000"/>
                  </a:solidFill>
                </a:endParaRPr>
              </a:p>
              <a:p>
                <a:endParaRPr lang="cs-CZ" sz="1190" baseline="0" dirty="0" smtClean="0"/>
              </a:p>
              <a:p>
                <a:endParaRPr lang="cs-CZ" sz="1190" baseline="0" dirty="0"/>
              </a:p>
            </p:txBody>
          </p:sp>
        </mc:Fallback>
      </mc:AlternateContent>
      <p:sp>
        <p:nvSpPr>
          <p:cNvPr id="4" name="Zástupný symbol pro číslo snímku 3"/>
          <p:cNvSpPr>
            <a:spLocks noGrp="1"/>
          </p:cNvSpPr>
          <p:nvPr>
            <p:ph type="sldNum" sz="quarter" idx="10"/>
          </p:nvPr>
        </p:nvSpPr>
        <p:spPr/>
        <p:txBody>
          <a:bodyPr/>
          <a:lstStyle/>
          <a:p>
            <a:pPr>
              <a:defRPr/>
            </a:pPr>
            <a:fld id="{864152B4-51CA-4BFF-9E96-5F791EFB5399}" type="slidenum">
              <a:rPr lang="cs-CZ" smtClean="0"/>
              <a:pPr>
                <a:defRPr/>
              </a:pPr>
              <a:t>26</a:t>
            </a:fld>
            <a:endParaRPr lang="cs-CZ"/>
          </a:p>
        </p:txBody>
      </p:sp>
    </p:spTree>
    <p:extLst>
      <p:ext uri="{BB962C8B-B14F-4D97-AF65-F5344CB8AC3E}">
        <p14:creationId xmlns:p14="http://schemas.microsoft.com/office/powerpoint/2010/main" val="16698449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Zástupný symbol pro poznámky 2"/>
              <p:cNvSpPr>
                <a:spLocks noGrp="1"/>
              </p:cNvSpPr>
              <p:nvPr>
                <p:ph type="body" idx="1"/>
              </p:nvPr>
            </p:nvSpPr>
            <p:spPr/>
            <p:txBody>
              <a:bodyPr/>
              <a:lstStyle/>
              <a:p>
                <a:endParaRPr lang="cs-CZ" sz="1190" baseline="0" dirty="0"/>
              </a:p>
            </p:txBody>
          </p:sp>
        </mc:Choice>
        <mc:Fallback xmlns="">
          <p:sp>
            <p:nvSpPr>
              <p:cNvPr id="3" name="Zástupný symbol pro poznámky 2"/>
              <p:cNvSpPr>
                <a:spLocks noGrp="1"/>
              </p:cNvSpPr>
              <p:nvPr>
                <p:ph type="body" idx="1"/>
              </p:nvPr>
            </p:nvSpPr>
            <p:spPr/>
            <p:txBody>
              <a:bodyPr/>
              <a:lstStyle/>
              <a:p>
                <a:r>
                  <a:rPr lang="en-US" sz="1190" baseline="0" dirty="0" smtClean="0"/>
                  <a:t>Gross value added = GDP + subsidies on products </a:t>
                </a:r>
                <a:r>
                  <a:rPr lang="en-US" sz="1190" baseline="0" dirty="0" smtClean="0">
                    <a:solidFill>
                      <a:srgbClr val="FF0000"/>
                    </a:solidFill>
                  </a:rPr>
                  <a:t>- taxes on products</a:t>
                </a:r>
                <a:endParaRPr lang="cs-CZ" sz="1190" baseline="0" dirty="0" smtClean="0">
                  <a:solidFill>
                    <a:srgbClr val="FF0000"/>
                  </a:solidFill>
                </a:endParaRPr>
              </a:p>
              <a:p>
                <a:endParaRPr lang="cs-CZ" sz="1190" baseline="0" dirty="0" smtClean="0">
                  <a:solidFill>
                    <a:srgbClr val="FF0000"/>
                  </a:solidFill>
                </a:endParaRPr>
              </a:p>
              <a:p>
                <a:pPr marL="228600" indent="-228600">
                  <a:buAutoNum type="arabicPeriod"/>
                </a:pPr>
                <a:r>
                  <a:rPr lang="cs-CZ" sz="1200" i="0" kern="1200" smtClean="0">
                    <a:solidFill>
                      <a:schemeClr val="tx1"/>
                    </a:solidFill>
                    <a:effectLst/>
                    <a:latin typeface="+mn-lt"/>
                    <a:ea typeface="+mn-ea"/>
                    <a:cs typeface="+mn-cs"/>
                  </a:rPr>
                  <a:t>r=</a:t>
                </a:r>
                <a:r>
                  <a:rPr lang="cs-CZ" sz="1200" i="0" kern="1200">
                    <a:solidFill>
                      <a:schemeClr val="tx1"/>
                    </a:solidFill>
                    <a:effectLst/>
                    <a:latin typeface="+mn-lt"/>
                    <a:ea typeface="+mn-ea"/>
                    <a:cs typeface="+mn-cs"/>
                  </a:rPr>
                  <a:t>(y−wl)/K</a:t>
                </a:r>
                <a:endParaRPr lang="cs-CZ" sz="1190" baseline="0" dirty="0" smtClean="0">
                  <a:solidFill>
                    <a:srgbClr val="FF0000"/>
                  </a:solidFill>
                </a:endParaRPr>
              </a:p>
              <a:p>
                <a:pPr marL="228600" indent="-228600">
                  <a:buAutoNum type="arabicPeriod"/>
                </a:pPr>
                <a:r>
                  <a:rPr lang="cs-CZ" sz="1190" baseline="0" dirty="0" smtClean="0">
                    <a:solidFill>
                      <a:srgbClr val="FF0000"/>
                    </a:solidFill>
                  </a:rPr>
                  <a:t>K regionálně= (</a:t>
                </a:r>
                <a:r>
                  <a:rPr lang="cs-CZ" sz="1190" baseline="0" dirty="0" err="1" smtClean="0">
                    <a:solidFill>
                      <a:srgbClr val="FF0000"/>
                    </a:solidFill>
                  </a:rPr>
                  <a:t>wL</a:t>
                </a:r>
                <a:r>
                  <a:rPr lang="cs-CZ" sz="1190" baseline="0" dirty="0" smtClean="0">
                    <a:solidFill>
                      <a:srgbClr val="FF0000"/>
                    </a:solidFill>
                  </a:rPr>
                  <a:t>-Y)/r</a:t>
                </a:r>
              </a:p>
              <a:p>
                <a:pPr marL="228600" indent="-228600">
                  <a:buAutoNum type="arabicPeriod"/>
                </a:pPr>
                <a:r>
                  <a:rPr lang="cs-CZ" sz="1200" i="0">
                    <a:latin typeface="Cambria Math" panose="02040503050406030204" pitchFamily="18" charset="0"/>
                  </a:rPr>
                  <a:t>𝑟𝐾</a:t>
                </a:r>
                <a:r>
                  <a:rPr lang="cs-CZ" sz="1200" i="0" smtClean="0">
                    <a:latin typeface="Cambria Math" panose="02040503050406030204" pitchFamily="18" charset="0"/>
                  </a:rPr>
                  <a:t>/</a:t>
                </a:r>
                <a:r>
                  <a:rPr lang="cs-CZ" sz="1200" i="0">
                    <a:latin typeface="Cambria Math" panose="02040503050406030204" pitchFamily="18" charset="0"/>
                  </a:rPr>
                  <a:t>𝑌=𝛼</a:t>
                </a:r>
                <a:endParaRPr lang="cs-CZ" sz="1190" baseline="0" dirty="0" smtClean="0">
                  <a:solidFill>
                    <a:srgbClr val="FF0000"/>
                  </a:solidFill>
                </a:endParaRPr>
              </a:p>
              <a:p>
                <a:pPr marL="228600" indent="-228600">
                  <a:buAutoNum type="arabicPeriod"/>
                </a:pPr>
                <a:r>
                  <a:rPr lang="cs-CZ" sz="1200" kern="1200" dirty="0" smtClean="0">
                    <a:solidFill>
                      <a:schemeClr val="tx1"/>
                    </a:solidFill>
                    <a:effectLst/>
                    <a:ea typeface="+mn-ea"/>
                    <a:cs typeface="+mn-cs"/>
                  </a:rPr>
                  <a:t>Dopočet w dosazením</a:t>
                </a:r>
                <a:r>
                  <a:rPr lang="cs-CZ" sz="1200" kern="1200" baseline="0" dirty="0" smtClean="0">
                    <a:solidFill>
                      <a:schemeClr val="tx1"/>
                    </a:solidFill>
                    <a:effectLst/>
                    <a:ea typeface="+mn-ea"/>
                    <a:cs typeface="+mn-cs"/>
                  </a:rPr>
                  <a:t> počtu odpracovaných hodil za L (w=(</a:t>
                </a:r>
                <a:r>
                  <a:rPr lang="cs-CZ" sz="1200" kern="1200" baseline="0" dirty="0" err="1" smtClean="0">
                    <a:solidFill>
                      <a:schemeClr val="tx1"/>
                    </a:solidFill>
                    <a:effectLst/>
                    <a:ea typeface="+mn-ea"/>
                    <a:cs typeface="+mn-cs"/>
                  </a:rPr>
                  <a:t>rK</a:t>
                </a:r>
                <a:r>
                  <a:rPr lang="cs-CZ" sz="1200" kern="1200" baseline="0" dirty="0" smtClean="0">
                    <a:solidFill>
                      <a:schemeClr val="tx1"/>
                    </a:solidFill>
                    <a:effectLst/>
                    <a:ea typeface="+mn-ea"/>
                    <a:cs typeface="+mn-cs"/>
                  </a:rPr>
                  <a:t>-Y)/L)</a:t>
                </a:r>
              </a:p>
              <a:p>
                <a:pPr marL="228600" indent="-228600">
                  <a:buAutoNum type="arabicPeriod"/>
                </a:pPr>
                <a:r>
                  <a:rPr lang="cs-CZ" sz="1200" kern="1200" baseline="0" dirty="0" smtClean="0">
                    <a:solidFill>
                      <a:schemeClr val="tx1"/>
                    </a:solidFill>
                    <a:effectLst/>
                    <a:ea typeface="+mn-ea"/>
                    <a:cs typeface="+mn-cs"/>
                  </a:rPr>
                  <a:t>Dopočet </a:t>
                </a:r>
                <a:r>
                  <a:rPr lang="cs-CZ" sz="1200" kern="1200" baseline="0" dirty="0" err="1" smtClean="0">
                    <a:solidFill>
                      <a:schemeClr val="tx1"/>
                    </a:solidFill>
                    <a:effectLst/>
                    <a:ea typeface="+mn-ea"/>
                    <a:cs typeface="+mn-cs"/>
                  </a:rPr>
                  <a:t>dA</a:t>
                </a:r>
                <a:r>
                  <a:rPr lang="cs-CZ" sz="1200" kern="1200" baseline="0" dirty="0" smtClean="0">
                    <a:solidFill>
                      <a:schemeClr val="tx1"/>
                    </a:solidFill>
                    <a:effectLst/>
                    <a:ea typeface="+mn-ea"/>
                    <a:cs typeface="+mn-cs"/>
                  </a:rPr>
                  <a:t>/A …. </a:t>
                </a:r>
                <a:r>
                  <a:rPr lang="cs-CZ" sz="1200" kern="1200" baseline="0" dirty="0" err="1" smtClean="0">
                    <a:solidFill>
                      <a:schemeClr val="tx1"/>
                    </a:solidFill>
                    <a:effectLst/>
                    <a:ea typeface="+mn-ea"/>
                    <a:cs typeface="+mn-cs"/>
                  </a:rPr>
                  <a:t>dw</a:t>
                </a:r>
                <a:r>
                  <a:rPr lang="cs-CZ" sz="1200" kern="1200" baseline="0" dirty="0" smtClean="0">
                    <a:solidFill>
                      <a:schemeClr val="tx1"/>
                    </a:solidFill>
                    <a:effectLst/>
                    <a:ea typeface="+mn-ea"/>
                    <a:cs typeface="+mn-cs"/>
                  </a:rPr>
                  <a:t>/w, </a:t>
                </a:r>
                <a:r>
                  <a:rPr lang="cs-CZ" sz="1200" kern="1200" baseline="0" dirty="0" err="1" smtClean="0">
                    <a:solidFill>
                      <a:schemeClr val="tx1"/>
                    </a:solidFill>
                    <a:effectLst/>
                    <a:ea typeface="+mn-ea"/>
                    <a:cs typeface="+mn-cs"/>
                  </a:rPr>
                  <a:t>dr</a:t>
                </a:r>
                <a:r>
                  <a:rPr lang="cs-CZ" sz="1200" kern="1200" baseline="0" dirty="0" smtClean="0">
                    <a:solidFill>
                      <a:schemeClr val="tx1"/>
                    </a:solidFill>
                    <a:effectLst/>
                    <a:ea typeface="+mn-ea"/>
                    <a:cs typeface="+mn-cs"/>
                  </a:rPr>
                  <a:t>/r</a:t>
                </a:r>
                <a:endParaRPr lang="cs-CZ" sz="1190" baseline="0" dirty="0" smtClean="0">
                  <a:solidFill>
                    <a:srgbClr val="FF0000"/>
                  </a:solidFill>
                </a:endParaRPr>
              </a:p>
              <a:p>
                <a:endParaRPr lang="cs-CZ" sz="1190" baseline="0" dirty="0" smtClean="0"/>
              </a:p>
              <a:p>
                <a:endParaRPr lang="cs-CZ" sz="1190" baseline="0" dirty="0"/>
              </a:p>
            </p:txBody>
          </p:sp>
        </mc:Fallback>
      </mc:AlternateContent>
      <p:sp>
        <p:nvSpPr>
          <p:cNvPr id="4" name="Zástupný symbol pro číslo snímku 3"/>
          <p:cNvSpPr>
            <a:spLocks noGrp="1"/>
          </p:cNvSpPr>
          <p:nvPr>
            <p:ph type="sldNum" sz="quarter" idx="10"/>
          </p:nvPr>
        </p:nvSpPr>
        <p:spPr/>
        <p:txBody>
          <a:bodyPr/>
          <a:lstStyle/>
          <a:p>
            <a:pPr>
              <a:defRPr/>
            </a:pPr>
            <a:fld id="{864152B4-51CA-4BFF-9E96-5F791EFB5399}" type="slidenum">
              <a:rPr lang="cs-CZ" smtClean="0"/>
              <a:pPr>
                <a:defRPr/>
              </a:pPr>
              <a:t>27</a:t>
            </a:fld>
            <a:endParaRPr lang="cs-CZ"/>
          </a:p>
        </p:txBody>
      </p:sp>
    </p:spTree>
    <p:extLst>
      <p:ext uri="{BB962C8B-B14F-4D97-AF65-F5344CB8AC3E}">
        <p14:creationId xmlns:p14="http://schemas.microsoft.com/office/powerpoint/2010/main" val="911204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28600" indent="-228600">
              <a:buAutoNum type="arabicParenR"/>
            </a:pPr>
            <a:r>
              <a:rPr lang="cs-CZ" sz="1200" baseline="0" dirty="0" smtClean="0"/>
              <a:t>Nedochází v krizi k propadu investic do </a:t>
            </a:r>
            <a:r>
              <a:rPr lang="cs-CZ" sz="1200" baseline="0" dirty="0" err="1" smtClean="0"/>
              <a:t>RaD</a:t>
            </a:r>
            <a:r>
              <a:rPr lang="cs-CZ" sz="1200" baseline="0" dirty="0" smtClean="0"/>
              <a:t>:</a:t>
            </a:r>
            <a:r>
              <a:rPr lang="cs-CZ" sz="1200" kern="1200" dirty="0" smtClean="0">
                <a:solidFill>
                  <a:schemeClr val="tx1"/>
                </a:solidFill>
                <a:effectLst/>
                <a:latin typeface="+mn-lt"/>
                <a:ea typeface="+mn-ea"/>
                <a:cs typeface="+mn-cs"/>
              </a:rPr>
              <a:t>(</a:t>
            </a:r>
            <a:r>
              <a:rPr lang="cs-CZ" sz="1200" kern="1200" dirty="0" err="1" smtClean="0">
                <a:solidFill>
                  <a:schemeClr val="tx1"/>
                </a:solidFill>
                <a:effectLst/>
                <a:latin typeface="+mn-lt"/>
                <a:ea typeface="+mn-ea"/>
                <a:cs typeface="+mn-cs"/>
              </a:rPr>
              <a:t>Laperche</a:t>
            </a:r>
            <a:r>
              <a:rPr lang="cs-CZ" sz="1200" kern="1200" dirty="0" smtClean="0">
                <a:solidFill>
                  <a:schemeClr val="tx1"/>
                </a:solidFill>
                <a:effectLst/>
                <a:latin typeface="+mn-lt"/>
                <a:ea typeface="+mn-ea"/>
                <a:cs typeface="+mn-cs"/>
              </a:rPr>
              <a:t> et al. 2011, </a:t>
            </a:r>
            <a:r>
              <a:rPr lang="cs-CZ" sz="1200" kern="1200" dirty="0" err="1" smtClean="0">
                <a:solidFill>
                  <a:schemeClr val="tx1"/>
                </a:solidFill>
                <a:effectLst/>
                <a:latin typeface="+mn-lt"/>
                <a:ea typeface="+mn-ea"/>
                <a:cs typeface="+mn-cs"/>
              </a:rPr>
              <a:t>Cincera</a:t>
            </a:r>
            <a:r>
              <a:rPr lang="cs-CZ" sz="1200" kern="1200" dirty="0" smtClean="0">
                <a:solidFill>
                  <a:schemeClr val="tx1"/>
                </a:solidFill>
                <a:effectLst/>
                <a:latin typeface="+mn-lt"/>
                <a:ea typeface="+mn-ea"/>
                <a:cs typeface="+mn-cs"/>
              </a:rPr>
              <a:t> et al.  2012, </a:t>
            </a:r>
            <a:r>
              <a:rPr lang="cs-CZ" sz="1200" kern="1200" dirty="0" err="1" smtClean="0">
                <a:solidFill>
                  <a:schemeClr val="tx1"/>
                </a:solidFill>
                <a:effectLst/>
                <a:latin typeface="+mn-lt"/>
                <a:ea typeface="+mn-ea"/>
                <a:cs typeface="+mn-cs"/>
              </a:rPr>
              <a:t>Scholleová</a:t>
            </a:r>
            <a:r>
              <a:rPr lang="cs-CZ" sz="1200" kern="1200" dirty="0" smtClean="0">
                <a:solidFill>
                  <a:schemeClr val="tx1"/>
                </a:solidFill>
                <a:effectLst/>
                <a:latin typeface="+mn-lt"/>
                <a:ea typeface="+mn-ea"/>
                <a:cs typeface="+mn-cs"/>
              </a:rPr>
              <a:t> a </a:t>
            </a:r>
            <a:r>
              <a:rPr lang="cs-CZ" sz="1200" kern="1200" dirty="0" err="1" smtClean="0">
                <a:solidFill>
                  <a:schemeClr val="tx1"/>
                </a:solidFill>
                <a:effectLst/>
                <a:latin typeface="+mn-lt"/>
                <a:ea typeface="+mn-ea"/>
                <a:cs typeface="+mn-cs"/>
              </a:rPr>
              <a:t>Nečadová</a:t>
            </a:r>
            <a:r>
              <a:rPr lang="cs-CZ" sz="1200" kern="1200" dirty="0" smtClean="0">
                <a:solidFill>
                  <a:schemeClr val="tx1"/>
                </a:solidFill>
                <a:effectLst/>
                <a:latin typeface="+mn-lt"/>
                <a:ea typeface="+mn-ea"/>
                <a:cs typeface="+mn-cs"/>
              </a:rPr>
              <a:t> 2012, </a:t>
            </a:r>
            <a:r>
              <a:rPr lang="cs-CZ" sz="1200" kern="1200" dirty="0" err="1" smtClean="0">
                <a:solidFill>
                  <a:schemeClr val="tx1"/>
                </a:solidFill>
                <a:effectLst/>
                <a:latin typeface="+mn-lt"/>
                <a:ea typeface="+mn-ea"/>
                <a:cs typeface="+mn-cs"/>
              </a:rPr>
              <a:t>Nečadová</a:t>
            </a:r>
            <a:r>
              <a:rPr lang="cs-CZ" sz="1200" kern="1200" dirty="0" smtClean="0">
                <a:solidFill>
                  <a:schemeClr val="tx1"/>
                </a:solidFill>
                <a:effectLst/>
                <a:latin typeface="+mn-lt"/>
                <a:ea typeface="+mn-ea"/>
                <a:cs typeface="+mn-cs"/>
              </a:rPr>
              <a:t> 2013, 2015, Lech 2011). </a:t>
            </a:r>
          </a:p>
          <a:p>
            <a:pPr marL="228600" indent="-228600">
              <a:buAutoNum type="arabicParenR"/>
            </a:pPr>
            <a:r>
              <a:rPr lang="cs-CZ" sz="1200" kern="1200" dirty="0" err="1" smtClean="0">
                <a:solidFill>
                  <a:schemeClr val="tx1"/>
                </a:solidFill>
                <a:effectLst/>
                <a:latin typeface="+mn-lt"/>
                <a:ea typeface="+mn-ea"/>
                <a:cs typeface="+mn-cs"/>
              </a:rPr>
              <a:t>Aghion</a:t>
            </a:r>
            <a:r>
              <a:rPr lang="cs-CZ" sz="1200" kern="1200" dirty="0" smtClean="0">
                <a:solidFill>
                  <a:schemeClr val="tx1"/>
                </a:solidFill>
                <a:effectLst/>
                <a:latin typeface="+mn-lt"/>
                <a:ea typeface="+mn-ea"/>
                <a:cs typeface="+mn-cs"/>
              </a:rPr>
              <a:t> et</a:t>
            </a:r>
            <a:r>
              <a:rPr lang="cs-CZ" sz="1200" kern="1200" baseline="0" dirty="0" smtClean="0">
                <a:solidFill>
                  <a:schemeClr val="tx1"/>
                </a:solidFill>
                <a:effectLst/>
                <a:latin typeface="+mn-lt"/>
                <a:ea typeface="+mn-ea"/>
                <a:cs typeface="+mn-cs"/>
              </a:rPr>
              <a:t> al 2005, </a:t>
            </a:r>
            <a:r>
              <a:rPr lang="cs-CZ" sz="1200" kern="1200" dirty="0" err="1" smtClean="0">
                <a:solidFill>
                  <a:schemeClr val="tx1"/>
                </a:solidFill>
                <a:effectLst/>
                <a:latin typeface="+mn-lt"/>
                <a:ea typeface="+mn-ea"/>
                <a:cs typeface="+mn-cs"/>
              </a:rPr>
              <a:t>Fatas</a:t>
            </a:r>
            <a:r>
              <a:rPr lang="cs-CZ" sz="1200" kern="1200" dirty="0" smtClean="0">
                <a:solidFill>
                  <a:schemeClr val="tx1"/>
                </a:solidFill>
                <a:effectLst/>
                <a:latin typeface="+mn-lt"/>
                <a:ea typeface="+mn-ea"/>
                <a:cs typeface="+mn-cs"/>
              </a:rPr>
              <a:t> (2000), King et al. (1998), </a:t>
            </a:r>
            <a:r>
              <a:rPr lang="cs-CZ" sz="1200" kern="1200" dirty="0" err="1" smtClean="0">
                <a:solidFill>
                  <a:schemeClr val="tx1"/>
                </a:solidFill>
                <a:effectLst/>
                <a:latin typeface="+mn-lt"/>
                <a:ea typeface="+mn-ea"/>
                <a:cs typeface="+mn-cs"/>
              </a:rPr>
              <a:t>Ouyang</a:t>
            </a:r>
            <a:r>
              <a:rPr lang="cs-CZ" sz="1200" kern="1200" dirty="0" smtClean="0">
                <a:solidFill>
                  <a:schemeClr val="tx1"/>
                </a:solidFill>
                <a:effectLst/>
                <a:latin typeface="+mn-lt"/>
                <a:ea typeface="+mn-ea"/>
                <a:cs typeface="+mn-cs"/>
              </a:rPr>
              <a:t> (2011), </a:t>
            </a:r>
            <a:r>
              <a:rPr lang="cs-CZ" sz="1200" kern="1200" dirty="0" err="1" smtClean="0">
                <a:solidFill>
                  <a:schemeClr val="tx1"/>
                </a:solidFill>
                <a:effectLst/>
                <a:latin typeface="+mn-lt"/>
                <a:ea typeface="+mn-ea"/>
                <a:cs typeface="+mn-cs"/>
              </a:rPr>
              <a:t>Hall</a:t>
            </a:r>
            <a:r>
              <a:rPr lang="cs-CZ" sz="1200" kern="1200" dirty="0" smtClean="0">
                <a:solidFill>
                  <a:schemeClr val="tx1"/>
                </a:solidFill>
                <a:effectLst/>
                <a:latin typeface="+mn-lt"/>
                <a:ea typeface="+mn-ea"/>
                <a:cs typeface="+mn-cs"/>
              </a:rPr>
              <a:t> (1991), </a:t>
            </a:r>
            <a:r>
              <a:rPr lang="cs-CZ" sz="1200" kern="1200" dirty="0" err="1" smtClean="0">
                <a:solidFill>
                  <a:schemeClr val="tx1"/>
                </a:solidFill>
                <a:effectLst/>
                <a:latin typeface="+mn-lt"/>
                <a:ea typeface="+mn-ea"/>
                <a:cs typeface="+mn-cs"/>
              </a:rPr>
              <a:t>Sainsbury</a:t>
            </a:r>
            <a:r>
              <a:rPr lang="cs-CZ" sz="1200" kern="1200" dirty="0" smtClean="0">
                <a:solidFill>
                  <a:schemeClr val="tx1"/>
                </a:solidFill>
                <a:effectLst/>
                <a:latin typeface="+mn-lt"/>
                <a:ea typeface="+mn-ea"/>
                <a:cs typeface="+mn-cs"/>
              </a:rPr>
              <a:t> (2007), </a:t>
            </a:r>
            <a:r>
              <a:rPr lang="cs-CZ" sz="1200" kern="1200" dirty="0" err="1" smtClean="0">
                <a:solidFill>
                  <a:schemeClr val="tx1"/>
                </a:solidFill>
                <a:effectLst/>
                <a:latin typeface="+mn-lt"/>
                <a:ea typeface="+mn-ea"/>
                <a:cs typeface="+mn-cs"/>
              </a:rPr>
              <a:t>Barrett</a:t>
            </a:r>
            <a:r>
              <a:rPr lang="cs-CZ" sz="1200" kern="1200" dirty="0" smtClean="0">
                <a:solidFill>
                  <a:schemeClr val="tx1"/>
                </a:solidFill>
                <a:effectLst/>
                <a:latin typeface="+mn-lt"/>
                <a:ea typeface="+mn-ea"/>
                <a:cs typeface="+mn-cs"/>
              </a:rPr>
              <a:t> (2009). </a:t>
            </a:r>
            <a:endParaRPr lang="cs-CZ" sz="1200" dirty="0"/>
          </a:p>
        </p:txBody>
      </p:sp>
      <p:sp>
        <p:nvSpPr>
          <p:cNvPr id="4" name="Zástupný symbol pro číslo snímku 3"/>
          <p:cNvSpPr>
            <a:spLocks noGrp="1"/>
          </p:cNvSpPr>
          <p:nvPr>
            <p:ph type="sldNum" sz="quarter" idx="10"/>
          </p:nvPr>
        </p:nvSpPr>
        <p:spPr/>
        <p:txBody>
          <a:bodyPr/>
          <a:lstStyle/>
          <a:p>
            <a:pPr>
              <a:defRPr/>
            </a:pPr>
            <a:fld id="{864152B4-51CA-4BFF-9E96-5F791EFB5399}" type="slidenum">
              <a:rPr lang="cs-CZ" smtClean="0"/>
              <a:pPr>
                <a:defRPr/>
              </a:pPr>
              <a:t>6</a:t>
            </a:fld>
            <a:endParaRPr lang="cs-CZ"/>
          </a:p>
        </p:txBody>
      </p:sp>
    </p:spTree>
    <p:extLst>
      <p:ext uri="{BB962C8B-B14F-4D97-AF65-F5344CB8AC3E}">
        <p14:creationId xmlns:p14="http://schemas.microsoft.com/office/powerpoint/2010/main" val="3973377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28600" indent="-228600">
              <a:buAutoNum type="arabicParenR"/>
            </a:pPr>
            <a:r>
              <a:rPr lang="cs-CZ" sz="1200" kern="1200" dirty="0" smtClean="0">
                <a:solidFill>
                  <a:schemeClr val="tx1"/>
                </a:solidFill>
                <a:effectLst/>
                <a:latin typeface="+mn-lt"/>
                <a:ea typeface="+mn-ea"/>
                <a:cs typeface="+mn-cs"/>
              </a:rPr>
              <a:t>75% výdajů do R&amp;D v České republice v roce 2014 bylo realizováno v </a:t>
            </a:r>
            <a:r>
              <a:rPr lang="cs-CZ" sz="1200" kern="1200" dirty="0" err="1" smtClean="0">
                <a:solidFill>
                  <a:schemeClr val="tx1"/>
                </a:solidFill>
                <a:effectLst/>
                <a:latin typeface="+mn-lt"/>
                <a:ea typeface="+mn-ea"/>
                <a:cs typeface="+mn-cs"/>
              </a:rPr>
              <a:t>hi-tech</a:t>
            </a:r>
            <a:r>
              <a:rPr lang="cs-CZ" sz="1200" kern="1200" dirty="0" smtClean="0">
                <a:solidFill>
                  <a:schemeClr val="tx1"/>
                </a:solidFill>
                <a:effectLst/>
                <a:latin typeface="+mn-lt"/>
                <a:ea typeface="+mn-ea"/>
                <a:cs typeface="+mn-cs"/>
              </a:rPr>
              <a:t> a medium </a:t>
            </a:r>
            <a:r>
              <a:rPr lang="cs-CZ" sz="1200" kern="1200" dirty="0" err="1" smtClean="0">
                <a:solidFill>
                  <a:schemeClr val="tx1"/>
                </a:solidFill>
                <a:effectLst/>
                <a:latin typeface="+mn-lt"/>
                <a:ea typeface="+mn-ea"/>
                <a:cs typeface="+mn-cs"/>
              </a:rPr>
              <a:t>hi-tech</a:t>
            </a:r>
            <a:r>
              <a:rPr lang="cs-CZ" sz="1200" kern="1200" dirty="0" smtClean="0">
                <a:solidFill>
                  <a:schemeClr val="tx1"/>
                </a:solidFill>
                <a:effectLst/>
                <a:latin typeface="+mn-lt"/>
                <a:ea typeface="+mn-ea"/>
                <a:cs typeface="+mn-cs"/>
              </a:rPr>
              <a:t> odvětví</a:t>
            </a:r>
            <a:endParaRPr lang="cs-CZ" sz="1200" dirty="0"/>
          </a:p>
        </p:txBody>
      </p:sp>
      <p:sp>
        <p:nvSpPr>
          <p:cNvPr id="4" name="Zástupný symbol pro číslo snímku 3"/>
          <p:cNvSpPr>
            <a:spLocks noGrp="1"/>
          </p:cNvSpPr>
          <p:nvPr>
            <p:ph type="sldNum" sz="quarter" idx="10"/>
          </p:nvPr>
        </p:nvSpPr>
        <p:spPr/>
        <p:txBody>
          <a:bodyPr/>
          <a:lstStyle/>
          <a:p>
            <a:pPr>
              <a:defRPr/>
            </a:pPr>
            <a:fld id="{864152B4-51CA-4BFF-9E96-5F791EFB5399}" type="slidenum">
              <a:rPr lang="cs-CZ" smtClean="0"/>
              <a:pPr>
                <a:defRPr/>
              </a:pPr>
              <a:t>7</a:t>
            </a:fld>
            <a:endParaRPr lang="cs-CZ"/>
          </a:p>
        </p:txBody>
      </p:sp>
    </p:spTree>
    <p:extLst>
      <p:ext uri="{BB962C8B-B14F-4D97-AF65-F5344CB8AC3E}">
        <p14:creationId xmlns:p14="http://schemas.microsoft.com/office/powerpoint/2010/main" val="2556839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28600" indent="-228600">
              <a:buAutoNum type="arabicParenR"/>
            </a:pPr>
            <a:r>
              <a:rPr lang="cs-CZ" sz="1200" kern="1200" dirty="0" smtClean="0">
                <a:solidFill>
                  <a:schemeClr val="tx1"/>
                </a:solidFill>
                <a:effectLst/>
                <a:latin typeface="+mn-lt"/>
                <a:ea typeface="+mn-ea"/>
                <a:cs typeface="+mn-cs"/>
              </a:rPr>
              <a:t>75% výdajů do R&amp;D v České republice v roce 2014 bylo realizováno v </a:t>
            </a:r>
            <a:r>
              <a:rPr lang="cs-CZ" sz="1200" kern="1200" dirty="0" err="1" smtClean="0">
                <a:solidFill>
                  <a:schemeClr val="tx1"/>
                </a:solidFill>
                <a:effectLst/>
                <a:latin typeface="+mn-lt"/>
                <a:ea typeface="+mn-ea"/>
                <a:cs typeface="+mn-cs"/>
              </a:rPr>
              <a:t>hi-tech</a:t>
            </a:r>
            <a:r>
              <a:rPr lang="cs-CZ" sz="1200" kern="1200" dirty="0" smtClean="0">
                <a:solidFill>
                  <a:schemeClr val="tx1"/>
                </a:solidFill>
                <a:effectLst/>
                <a:latin typeface="+mn-lt"/>
                <a:ea typeface="+mn-ea"/>
                <a:cs typeface="+mn-cs"/>
              </a:rPr>
              <a:t> a medium </a:t>
            </a:r>
            <a:r>
              <a:rPr lang="cs-CZ" sz="1200" kern="1200" dirty="0" err="1" smtClean="0">
                <a:solidFill>
                  <a:schemeClr val="tx1"/>
                </a:solidFill>
                <a:effectLst/>
                <a:latin typeface="+mn-lt"/>
                <a:ea typeface="+mn-ea"/>
                <a:cs typeface="+mn-cs"/>
              </a:rPr>
              <a:t>hi-tech</a:t>
            </a:r>
            <a:r>
              <a:rPr lang="cs-CZ" sz="1200" kern="1200" dirty="0" smtClean="0">
                <a:solidFill>
                  <a:schemeClr val="tx1"/>
                </a:solidFill>
                <a:effectLst/>
                <a:latin typeface="+mn-lt"/>
                <a:ea typeface="+mn-ea"/>
                <a:cs typeface="+mn-cs"/>
              </a:rPr>
              <a:t> odvětví</a:t>
            </a:r>
            <a:endParaRPr lang="cs-CZ" sz="1200" dirty="0"/>
          </a:p>
        </p:txBody>
      </p:sp>
      <p:sp>
        <p:nvSpPr>
          <p:cNvPr id="4" name="Zástupný symbol pro číslo snímku 3"/>
          <p:cNvSpPr>
            <a:spLocks noGrp="1"/>
          </p:cNvSpPr>
          <p:nvPr>
            <p:ph type="sldNum" sz="quarter" idx="10"/>
          </p:nvPr>
        </p:nvSpPr>
        <p:spPr/>
        <p:txBody>
          <a:bodyPr/>
          <a:lstStyle/>
          <a:p>
            <a:pPr>
              <a:defRPr/>
            </a:pPr>
            <a:fld id="{864152B4-51CA-4BFF-9E96-5F791EFB5399}" type="slidenum">
              <a:rPr lang="cs-CZ" smtClean="0"/>
              <a:pPr>
                <a:defRPr/>
              </a:pPr>
              <a:t>8</a:t>
            </a:fld>
            <a:endParaRPr lang="cs-CZ"/>
          </a:p>
        </p:txBody>
      </p:sp>
    </p:spTree>
    <p:extLst>
      <p:ext uri="{BB962C8B-B14F-4D97-AF65-F5344CB8AC3E}">
        <p14:creationId xmlns:p14="http://schemas.microsoft.com/office/powerpoint/2010/main" val="3115148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28600" indent="-228600">
              <a:buAutoNum type="arabicParenR"/>
            </a:pPr>
            <a:r>
              <a:rPr lang="cs-CZ" sz="1200" kern="1200" dirty="0" smtClean="0">
                <a:solidFill>
                  <a:schemeClr val="tx1"/>
                </a:solidFill>
                <a:effectLst/>
                <a:latin typeface="+mn-lt"/>
                <a:ea typeface="+mn-ea"/>
                <a:cs typeface="+mn-cs"/>
              </a:rPr>
              <a:t>75% výdajů do R&amp;D v České republice v roce 2014 bylo realizováno v </a:t>
            </a:r>
            <a:r>
              <a:rPr lang="cs-CZ" sz="1200" kern="1200" dirty="0" err="1" smtClean="0">
                <a:solidFill>
                  <a:schemeClr val="tx1"/>
                </a:solidFill>
                <a:effectLst/>
                <a:latin typeface="+mn-lt"/>
                <a:ea typeface="+mn-ea"/>
                <a:cs typeface="+mn-cs"/>
              </a:rPr>
              <a:t>hi-tech</a:t>
            </a:r>
            <a:r>
              <a:rPr lang="cs-CZ" sz="1200" kern="1200" dirty="0" smtClean="0">
                <a:solidFill>
                  <a:schemeClr val="tx1"/>
                </a:solidFill>
                <a:effectLst/>
                <a:latin typeface="+mn-lt"/>
                <a:ea typeface="+mn-ea"/>
                <a:cs typeface="+mn-cs"/>
              </a:rPr>
              <a:t> a medium </a:t>
            </a:r>
            <a:r>
              <a:rPr lang="cs-CZ" sz="1200" kern="1200" dirty="0" err="1" smtClean="0">
                <a:solidFill>
                  <a:schemeClr val="tx1"/>
                </a:solidFill>
                <a:effectLst/>
                <a:latin typeface="+mn-lt"/>
                <a:ea typeface="+mn-ea"/>
                <a:cs typeface="+mn-cs"/>
              </a:rPr>
              <a:t>hi-tech</a:t>
            </a:r>
            <a:r>
              <a:rPr lang="cs-CZ" sz="1200" kern="1200" dirty="0" smtClean="0">
                <a:solidFill>
                  <a:schemeClr val="tx1"/>
                </a:solidFill>
                <a:effectLst/>
                <a:latin typeface="+mn-lt"/>
                <a:ea typeface="+mn-ea"/>
                <a:cs typeface="+mn-cs"/>
              </a:rPr>
              <a:t> odvětví</a:t>
            </a:r>
            <a:endParaRPr lang="cs-CZ" sz="1200" dirty="0"/>
          </a:p>
        </p:txBody>
      </p:sp>
      <p:sp>
        <p:nvSpPr>
          <p:cNvPr id="4" name="Zástupný symbol pro číslo snímku 3"/>
          <p:cNvSpPr>
            <a:spLocks noGrp="1"/>
          </p:cNvSpPr>
          <p:nvPr>
            <p:ph type="sldNum" sz="quarter" idx="10"/>
          </p:nvPr>
        </p:nvSpPr>
        <p:spPr/>
        <p:txBody>
          <a:bodyPr/>
          <a:lstStyle/>
          <a:p>
            <a:pPr>
              <a:defRPr/>
            </a:pPr>
            <a:fld id="{864152B4-51CA-4BFF-9E96-5F791EFB5399}" type="slidenum">
              <a:rPr lang="cs-CZ" smtClean="0"/>
              <a:pPr>
                <a:defRPr/>
              </a:pPr>
              <a:t>9</a:t>
            </a:fld>
            <a:endParaRPr lang="cs-CZ"/>
          </a:p>
        </p:txBody>
      </p:sp>
    </p:spTree>
    <p:extLst>
      <p:ext uri="{BB962C8B-B14F-4D97-AF65-F5344CB8AC3E}">
        <p14:creationId xmlns:p14="http://schemas.microsoft.com/office/powerpoint/2010/main" val="1646726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28600" indent="-228600">
              <a:buAutoNum type="arabicParenR"/>
            </a:pPr>
            <a:r>
              <a:rPr lang="cs-CZ" sz="1200" kern="1200" dirty="0" smtClean="0">
                <a:solidFill>
                  <a:schemeClr val="tx1"/>
                </a:solidFill>
                <a:effectLst/>
                <a:latin typeface="+mn-lt"/>
                <a:ea typeface="+mn-ea"/>
                <a:cs typeface="+mn-cs"/>
              </a:rPr>
              <a:t>75% výdajů do R&amp;D v České republice v roce 2014 bylo realizováno v </a:t>
            </a:r>
            <a:r>
              <a:rPr lang="cs-CZ" sz="1200" kern="1200" dirty="0" err="1" smtClean="0">
                <a:solidFill>
                  <a:schemeClr val="tx1"/>
                </a:solidFill>
                <a:effectLst/>
                <a:latin typeface="+mn-lt"/>
                <a:ea typeface="+mn-ea"/>
                <a:cs typeface="+mn-cs"/>
              </a:rPr>
              <a:t>hi-tech</a:t>
            </a:r>
            <a:r>
              <a:rPr lang="cs-CZ" sz="1200" kern="1200" dirty="0" smtClean="0">
                <a:solidFill>
                  <a:schemeClr val="tx1"/>
                </a:solidFill>
                <a:effectLst/>
                <a:latin typeface="+mn-lt"/>
                <a:ea typeface="+mn-ea"/>
                <a:cs typeface="+mn-cs"/>
              </a:rPr>
              <a:t> a medium </a:t>
            </a:r>
            <a:r>
              <a:rPr lang="cs-CZ" sz="1200" kern="1200" dirty="0" err="1" smtClean="0">
                <a:solidFill>
                  <a:schemeClr val="tx1"/>
                </a:solidFill>
                <a:effectLst/>
                <a:latin typeface="+mn-lt"/>
                <a:ea typeface="+mn-ea"/>
                <a:cs typeface="+mn-cs"/>
              </a:rPr>
              <a:t>hi-tech</a:t>
            </a:r>
            <a:r>
              <a:rPr lang="cs-CZ" sz="1200" kern="1200" dirty="0" smtClean="0">
                <a:solidFill>
                  <a:schemeClr val="tx1"/>
                </a:solidFill>
                <a:effectLst/>
                <a:latin typeface="+mn-lt"/>
                <a:ea typeface="+mn-ea"/>
                <a:cs typeface="+mn-cs"/>
              </a:rPr>
              <a:t> odvětví</a:t>
            </a:r>
            <a:endParaRPr lang="cs-CZ" sz="1200" dirty="0"/>
          </a:p>
        </p:txBody>
      </p:sp>
      <p:sp>
        <p:nvSpPr>
          <p:cNvPr id="4" name="Zástupný symbol pro číslo snímku 3"/>
          <p:cNvSpPr>
            <a:spLocks noGrp="1"/>
          </p:cNvSpPr>
          <p:nvPr>
            <p:ph type="sldNum" sz="quarter" idx="10"/>
          </p:nvPr>
        </p:nvSpPr>
        <p:spPr/>
        <p:txBody>
          <a:bodyPr/>
          <a:lstStyle/>
          <a:p>
            <a:pPr>
              <a:defRPr/>
            </a:pPr>
            <a:fld id="{864152B4-51CA-4BFF-9E96-5F791EFB5399}" type="slidenum">
              <a:rPr lang="cs-CZ" smtClean="0"/>
              <a:pPr>
                <a:defRPr/>
              </a:pPr>
              <a:t>10</a:t>
            </a:fld>
            <a:endParaRPr lang="cs-CZ"/>
          </a:p>
        </p:txBody>
      </p:sp>
    </p:spTree>
    <p:extLst>
      <p:ext uri="{BB962C8B-B14F-4D97-AF65-F5344CB8AC3E}">
        <p14:creationId xmlns:p14="http://schemas.microsoft.com/office/powerpoint/2010/main" val="1154553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28600" indent="-228600">
              <a:buAutoNum type="arabicParenR"/>
            </a:pPr>
            <a:r>
              <a:rPr lang="cs-CZ" sz="1200" kern="1200" dirty="0" smtClean="0">
                <a:solidFill>
                  <a:schemeClr val="tx1"/>
                </a:solidFill>
                <a:effectLst/>
                <a:latin typeface="+mn-lt"/>
                <a:ea typeface="+mn-ea"/>
                <a:cs typeface="+mn-cs"/>
              </a:rPr>
              <a:t>75% výdajů do R&amp;D v České republice v roce 2014 bylo realizováno v </a:t>
            </a:r>
            <a:r>
              <a:rPr lang="cs-CZ" sz="1200" kern="1200" dirty="0" err="1" smtClean="0">
                <a:solidFill>
                  <a:schemeClr val="tx1"/>
                </a:solidFill>
                <a:effectLst/>
                <a:latin typeface="+mn-lt"/>
                <a:ea typeface="+mn-ea"/>
                <a:cs typeface="+mn-cs"/>
              </a:rPr>
              <a:t>hi-tech</a:t>
            </a:r>
            <a:r>
              <a:rPr lang="cs-CZ" sz="1200" kern="1200" dirty="0" smtClean="0">
                <a:solidFill>
                  <a:schemeClr val="tx1"/>
                </a:solidFill>
                <a:effectLst/>
                <a:latin typeface="+mn-lt"/>
                <a:ea typeface="+mn-ea"/>
                <a:cs typeface="+mn-cs"/>
              </a:rPr>
              <a:t> a medium </a:t>
            </a:r>
            <a:r>
              <a:rPr lang="cs-CZ" sz="1200" kern="1200" dirty="0" err="1" smtClean="0">
                <a:solidFill>
                  <a:schemeClr val="tx1"/>
                </a:solidFill>
                <a:effectLst/>
                <a:latin typeface="+mn-lt"/>
                <a:ea typeface="+mn-ea"/>
                <a:cs typeface="+mn-cs"/>
              </a:rPr>
              <a:t>hi-tech</a:t>
            </a:r>
            <a:r>
              <a:rPr lang="cs-CZ" sz="1200" kern="1200" dirty="0" smtClean="0">
                <a:solidFill>
                  <a:schemeClr val="tx1"/>
                </a:solidFill>
                <a:effectLst/>
                <a:latin typeface="+mn-lt"/>
                <a:ea typeface="+mn-ea"/>
                <a:cs typeface="+mn-cs"/>
              </a:rPr>
              <a:t> odvětví</a:t>
            </a:r>
            <a:endParaRPr lang="cs-CZ" sz="1200" dirty="0"/>
          </a:p>
        </p:txBody>
      </p:sp>
      <p:sp>
        <p:nvSpPr>
          <p:cNvPr id="4" name="Zástupný symbol pro číslo snímku 3"/>
          <p:cNvSpPr>
            <a:spLocks noGrp="1"/>
          </p:cNvSpPr>
          <p:nvPr>
            <p:ph type="sldNum" sz="quarter" idx="10"/>
          </p:nvPr>
        </p:nvSpPr>
        <p:spPr/>
        <p:txBody>
          <a:bodyPr/>
          <a:lstStyle/>
          <a:p>
            <a:pPr>
              <a:defRPr/>
            </a:pPr>
            <a:fld id="{864152B4-51CA-4BFF-9E96-5F791EFB5399}" type="slidenum">
              <a:rPr lang="cs-CZ" smtClean="0"/>
              <a:pPr>
                <a:defRPr/>
              </a:pPr>
              <a:t>11</a:t>
            </a:fld>
            <a:endParaRPr lang="cs-CZ"/>
          </a:p>
        </p:txBody>
      </p:sp>
    </p:spTree>
    <p:extLst>
      <p:ext uri="{BB962C8B-B14F-4D97-AF65-F5344CB8AC3E}">
        <p14:creationId xmlns:p14="http://schemas.microsoft.com/office/powerpoint/2010/main" val="21929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28600" indent="-228600">
              <a:buAutoNum type="arabicParenR"/>
            </a:pPr>
            <a:r>
              <a:rPr lang="cs-CZ" sz="1200" baseline="0" dirty="0" smtClean="0"/>
              <a:t>Nedochází v krizi k propadu investic do </a:t>
            </a:r>
            <a:r>
              <a:rPr lang="cs-CZ" sz="1200" baseline="0" dirty="0" err="1" smtClean="0"/>
              <a:t>RaD</a:t>
            </a:r>
            <a:r>
              <a:rPr lang="cs-CZ" sz="1200" baseline="0" dirty="0" smtClean="0"/>
              <a:t>:</a:t>
            </a:r>
            <a:r>
              <a:rPr lang="cs-CZ" sz="1200" kern="1200" dirty="0" smtClean="0">
                <a:solidFill>
                  <a:schemeClr val="tx1"/>
                </a:solidFill>
                <a:effectLst/>
                <a:latin typeface="+mn-lt"/>
                <a:ea typeface="+mn-ea"/>
                <a:cs typeface="+mn-cs"/>
              </a:rPr>
              <a:t>(</a:t>
            </a:r>
            <a:r>
              <a:rPr lang="cs-CZ" sz="1200" kern="1200" dirty="0" err="1" smtClean="0">
                <a:solidFill>
                  <a:schemeClr val="tx1"/>
                </a:solidFill>
                <a:effectLst/>
                <a:latin typeface="+mn-lt"/>
                <a:ea typeface="+mn-ea"/>
                <a:cs typeface="+mn-cs"/>
              </a:rPr>
              <a:t>Laperche</a:t>
            </a:r>
            <a:r>
              <a:rPr lang="cs-CZ" sz="1200" kern="1200" dirty="0" smtClean="0">
                <a:solidFill>
                  <a:schemeClr val="tx1"/>
                </a:solidFill>
                <a:effectLst/>
                <a:latin typeface="+mn-lt"/>
                <a:ea typeface="+mn-ea"/>
                <a:cs typeface="+mn-cs"/>
              </a:rPr>
              <a:t> et al. 2011, </a:t>
            </a:r>
            <a:r>
              <a:rPr lang="cs-CZ" sz="1200" kern="1200" dirty="0" err="1" smtClean="0">
                <a:solidFill>
                  <a:schemeClr val="tx1"/>
                </a:solidFill>
                <a:effectLst/>
                <a:latin typeface="+mn-lt"/>
                <a:ea typeface="+mn-ea"/>
                <a:cs typeface="+mn-cs"/>
              </a:rPr>
              <a:t>Cincera</a:t>
            </a:r>
            <a:r>
              <a:rPr lang="cs-CZ" sz="1200" kern="1200" dirty="0" smtClean="0">
                <a:solidFill>
                  <a:schemeClr val="tx1"/>
                </a:solidFill>
                <a:effectLst/>
                <a:latin typeface="+mn-lt"/>
                <a:ea typeface="+mn-ea"/>
                <a:cs typeface="+mn-cs"/>
              </a:rPr>
              <a:t> et al.  2012, </a:t>
            </a:r>
            <a:r>
              <a:rPr lang="cs-CZ" sz="1200" kern="1200" dirty="0" err="1" smtClean="0">
                <a:solidFill>
                  <a:schemeClr val="tx1"/>
                </a:solidFill>
                <a:effectLst/>
                <a:latin typeface="+mn-lt"/>
                <a:ea typeface="+mn-ea"/>
                <a:cs typeface="+mn-cs"/>
              </a:rPr>
              <a:t>Scholleová</a:t>
            </a:r>
            <a:r>
              <a:rPr lang="cs-CZ" sz="1200" kern="1200" dirty="0" smtClean="0">
                <a:solidFill>
                  <a:schemeClr val="tx1"/>
                </a:solidFill>
                <a:effectLst/>
                <a:latin typeface="+mn-lt"/>
                <a:ea typeface="+mn-ea"/>
                <a:cs typeface="+mn-cs"/>
              </a:rPr>
              <a:t> a </a:t>
            </a:r>
            <a:r>
              <a:rPr lang="cs-CZ" sz="1200" kern="1200" dirty="0" err="1" smtClean="0">
                <a:solidFill>
                  <a:schemeClr val="tx1"/>
                </a:solidFill>
                <a:effectLst/>
                <a:latin typeface="+mn-lt"/>
                <a:ea typeface="+mn-ea"/>
                <a:cs typeface="+mn-cs"/>
              </a:rPr>
              <a:t>Nečadová</a:t>
            </a:r>
            <a:r>
              <a:rPr lang="cs-CZ" sz="1200" kern="1200" dirty="0" smtClean="0">
                <a:solidFill>
                  <a:schemeClr val="tx1"/>
                </a:solidFill>
                <a:effectLst/>
                <a:latin typeface="+mn-lt"/>
                <a:ea typeface="+mn-ea"/>
                <a:cs typeface="+mn-cs"/>
              </a:rPr>
              <a:t> 2012, </a:t>
            </a:r>
            <a:r>
              <a:rPr lang="cs-CZ" sz="1200" kern="1200" dirty="0" err="1" smtClean="0">
                <a:solidFill>
                  <a:schemeClr val="tx1"/>
                </a:solidFill>
                <a:effectLst/>
                <a:latin typeface="+mn-lt"/>
                <a:ea typeface="+mn-ea"/>
                <a:cs typeface="+mn-cs"/>
              </a:rPr>
              <a:t>Nečadová</a:t>
            </a:r>
            <a:r>
              <a:rPr lang="cs-CZ" sz="1200" kern="1200" dirty="0" smtClean="0">
                <a:solidFill>
                  <a:schemeClr val="tx1"/>
                </a:solidFill>
                <a:effectLst/>
                <a:latin typeface="+mn-lt"/>
                <a:ea typeface="+mn-ea"/>
                <a:cs typeface="+mn-cs"/>
              </a:rPr>
              <a:t> 2013, 2015, Lech 2011). </a:t>
            </a:r>
          </a:p>
          <a:p>
            <a:pPr marL="228600" indent="-228600">
              <a:buAutoNum type="arabicParenR"/>
            </a:pPr>
            <a:r>
              <a:rPr lang="cs-CZ" sz="1200" kern="1200" dirty="0" err="1" smtClean="0">
                <a:solidFill>
                  <a:schemeClr val="tx1"/>
                </a:solidFill>
                <a:effectLst/>
                <a:latin typeface="+mn-lt"/>
                <a:ea typeface="+mn-ea"/>
                <a:cs typeface="+mn-cs"/>
              </a:rPr>
              <a:t>Aghion</a:t>
            </a:r>
            <a:r>
              <a:rPr lang="cs-CZ" sz="1200" kern="1200" dirty="0" smtClean="0">
                <a:solidFill>
                  <a:schemeClr val="tx1"/>
                </a:solidFill>
                <a:effectLst/>
                <a:latin typeface="+mn-lt"/>
                <a:ea typeface="+mn-ea"/>
                <a:cs typeface="+mn-cs"/>
              </a:rPr>
              <a:t> et</a:t>
            </a:r>
            <a:r>
              <a:rPr lang="cs-CZ" sz="1200" kern="1200" baseline="0" dirty="0" smtClean="0">
                <a:solidFill>
                  <a:schemeClr val="tx1"/>
                </a:solidFill>
                <a:effectLst/>
                <a:latin typeface="+mn-lt"/>
                <a:ea typeface="+mn-ea"/>
                <a:cs typeface="+mn-cs"/>
              </a:rPr>
              <a:t> al 2005, </a:t>
            </a:r>
            <a:r>
              <a:rPr lang="cs-CZ" sz="1200" kern="1200" dirty="0" err="1" smtClean="0">
                <a:solidFill>
                  <a:schemeClr val="tx1"/>
                </a:solidFill>
                <a:effectLst/>
                <a:latin typeface="+mn-lt"/>
                <a:ea typeface="+mn-ea"/>
                <a:cs typeface="+mn-cs"/>
              </a:rPr>
              <a:t>Fatas</a:t>
            </a:r>
            <a:r>
              <a:rPr lang="cs-CZ" sz="1200" kern="1200" dirty="0" smtClean="0">
                <a:solidFill>
                  <a:schemeClr val="tx1"/>
                </a:solidFill>
                <a:effectLst/>
                <a:latin typeface="+mn-lt"/>
                <a:ea typeface="+mn-ea"/>
                <a:cs typeface="+mn-cs"/>
              </a:rPr>
              <a:t> (2000), King et al. (1998), </a:t>
            </a:r>
            <a:r>
              <a:rPr lang="cs-CZ" sz="1200" kern="1200" dirty="0" err="1" smtClean="0">
                <a:solidFill>
                  <a:schemeClr val="tx1"/>
                </a:solidFill>
                <a:effectLst/>
                <a:latin typeface="+mn-lt"/>
                <a:ea typeface="+mn-ea"/>
                <a:cs typeface="+mn-cs"/>
              </a:rPr>
              <a:t>Ouyang</a:t>
            </a:r>
            <a:r>
              <a:rPr lang="cs-CZ" sz="1200" kern="1200" dirty="0" smtClean="0">
                <a:solidFill>
                  <a:schemeClr val="tx1"/>
                </a:solidFill>
                <a:effectLst/>
                <a:latin typeface="+mn-lt"/>
                <a:ea typeface="+mn-ea"/>
                <a:cs typeface="+mn-cs"/>
              </a:rPr>
              <a:t> (2011), </a:t>
            </a:r>
            <a:r>
              <a:rPr lang="cs-CZ" sz="1200" kern="1200" dirty="0" err="1" smtClean="0">
                <a:solidFill>
                  <a:schemeClr val="tx1"/>
                </a:solidFill>
                <a:effectLst/>
                <a:latin typeface="+mn-lt"/>
                <a:ea typeface="+mn-ea"/>
                <a:cs typeface="+mn-cs"/>
              </a:rPr>
              <a:t>Hall</a:t>
            </a:r>
            <a:r>
              <a:rPr lang="cs-CZ" sz="1200" kern="1200" dirty="0" smtClean="0">
                <a:solidFill>
                  <a:schemeClr val="tx1"/>
                </a:solidFill>
                <a:effectLst/>
                <a:latin typeface="+mn-lt"/>
                <a:ea typeface="+mn-ea"/>
                <a:cs typeface="+mn-cs"/>
              </a:rPr>
              <a:t> (1991), </a:t>
            </a:r>
            <a:r>
              <a:rPr lang="cs-CZ" sz="1200" kern="1200" dirty="0" err="1" smtClean="0">
                <a:solidFill>
                  <a:schemeClr val="tx1"/>
                </a:solidFill>
                <a:effectLst/>
                <a:latin typeface="+mn-lt"/>
                <a:ea typeface="+mn-ea"/>
                <a:cs typeface="+mn-cs"/>
              </a:rPr>
              <a:t>Sainsbury</a:t>
            </a:r>
            <a:r>
              <a:rPr lang="cs-CZ" sz="1200" kern="1200" dirty="0" smtClean="0">
                <a:solidFill>
                  <a:schemeClr val="tx1"/>
                </a:solidFill>
                <a:effectLst/>
                <a:latin typeface="+mn-lt"/>
                <a:ea typeface="+mn-ea"/>
                <a:cs typeface="+mn-cs"/>
              </a:rPr>
              <a:t> (2007), </a:t>
            </a:r>
            <a:r>
              <a:rPr lang="cs-CZ" sz="1200" kern="1200" dirty="0" err="1" smtClean="0">
                <a:solidFill>
                  <a:schemeClr val="tx1"/>
                </a:solidFill>
                <a:effectLst/>
                <a:latin typeface="+mn-lt"/>
                <a:ea typeface="+mn-ea"/>
                <a:cs typeface="+mn-cs"/>
              </a:rPr>
              <a:t>Barrett</a:t>
            </a:r>
            <a:r>
              <a:rPr lang="cs-CZ" sz="1200" kern="1200" dirty="0" smtClean="0">
                <a:solidFill>
                  <a:schemeClr val="tx1"/>
                </a:solidFill>
                <a:effectLst/>
                <a:latin typeface="+mn-lt"/>
                <a:ea typeface="+mn-ea"/>
                <a:cs typeface="+mn-cs"/>
              </a:rPr>
              <a:t> (2009). </a:t>
            </a:r>
            <a:endParaRPr lang="cs-CZ" sz="1200" dirty="0"/>
          </a:p>
        </p:txBody>
      </p:sp>
      <p:sp>
        <p:nvSpPr>
          <p:cNvPr id="4" name="Zástupný symbol pro číslo snímku 3"/>
          <p:cNvSpPr>
            <a:spLocks noGrp="1"/>
          </p:cNvSpPr>
          <p:nvPr>
            <p:ph type="sldNum" sz="quarter" idx="10"/>
          </p:nvPr>
        </p:nvSpPr>
        <p:spPr/>
        <p:txBody>
          <a:bodyPr/>
          <a:lstStyle/>
          <a:p>
            <a:pPr>
              <a:defRPr/>
            </a:pPr>
            <a:fld id="{864152B4-51CA-4BFF-9E96-5F791EFB5399}" type="slidenum">
              <a:rPr lang="cs-CZ" smtClean="0"/>
              <a:pPr>
                <a:defRPr/>
              </a:pPr>
              <a:t>13</a:t>
            </a:fld>
            <a:endParaRPr lang="cs-CZ"/>
          </a:p>
        </p:txBody>
      </p:sp>
    </p:spTree>
    <p:extLst>
      <p:ext uri="{BB962C8B-B14F-4D97-AF65-F5344CB8AC3E}">
        <p14:creationId xmlns:p14="http://schemas.microsoft.com/office/powerpoint/2010/main" val="1099929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Zástupný symbol pro poznámky 2"/>
              <p:cNvSpPr>
                <a:spLocks noGrp="1"/>
              </p:cNvSpPr>
              <p:nvPr>
                <p:ph type="body" idx="1"/>
              </p:nvPr>
            </p:nvSpPr>
            <p:spPr/>
            <p:txBody>
              <a:bodyPr/>
              <a:lstStyle/>
              <a:p>
                <a:r>
                  <a:rPr lang="en-US" sz="1190" baseline="0" dirty="0" smtClean="0"/>
                  <a:t>Gross value added = GDP + subsidies on products </a:t>
                </a:r>
                <a:r>
                  <a:rPr lang="en-US" sz="1190" baseline="0" dirty="0" smtClean="0">
                    <a:solidFill>
                      <a:srgbClr val="FF0000"/>
                    </a:solidFill>
                  </a:rPr>
                  <a:t>- taxes on products</a:t>
                </a:r>
                <a:endParaRPr lang="cs-CZ" sz="1190" baseline="0" dirty="0" smtClean="0">
                  <a:solidFill>
                    <a:srgbClr val="FF0000"/>
                  </a:solidFill>
                </a:endParaRPr>
              </a:p>
              <a:p>
                <a:endParaRPr lang="cs-CZ" sz="1190" baseline="0" dirty="0" smtClean="0">
                  <a:solidFill>
                    <a:srgbClr val="FF0000"/>
                  </a:solidFill>
                </a:endParaRPr>
              </a:p>
              <a:p>
                <a:pPr marL="228600" indent="-228600">
                  <a:buAutoNum type="arabicPeriod"/>
                </a:pPr>
                <a14:m>
                  <m:oMath xmlns:m="http://schemas.openxmlformats.org/officeDocument/2006/math">
                    <m:r>
                      <m:rPr>
                        <m:sty m:val="p"/>
                      </m:rPr>
                      <a:rPr lang="cs-CZ" sz="1200" i="0" kern="1200" smtClean="0">
                        <a:solidFill>
                          <a:schemeClr val="tx1"/>
                        </a:solidFill>
                        <a:effectLst/>
                        <a:latin typeface="Cambria Math" panose="02040503050406030204" pitchFamily="18" charset="0"/>
                        <a:ea typeface="+mn-ea"/>
                        <a:cs typeface="+mn-cs"/>
                      </a:rPr>
                      <m:t>r</m:t>
                    </m:r>
                    <m:r>
                      <a:rPr lang="cs-CZ" sz="1200" i="0" kern="1200" smtClean="0">
                        <a:solidFill>
                          <a:schemeClr val="tx1"/>
                        </a:solidFill>
                        <a:effectLst/>
                        <a:latin typeface="Cambria Math" panose="02040503050406030204" pitchFamily="18" charset="0"/>
                        <a:ea typeface="+mn-ea"/>
                        <a:cs typeface="+mn-cs"/>
                      </a:rPr>
                      <m:t>=</m:t>
                    </m:r>
                    <m:f>
                      <m:fPr>
                        <m:ctrlPr>
                          <a:rPr lang="cs-CZ" sz="1200" i="1" kern="1200">
                            <a:solidFill>
                              <a:schemeClr val="tx1"/>
                            </a:solidFill>
                            <a:effectLst/>
                            <a:latin typeface="Cambria Math" panose="02040503050406030204" pitchFamily="18" charset="0"/>
                            <a:ea typeface="+mn-ea"/>
                            <a:cs typeface="+mn-cs"/>
                          </a:rPr>
                        </m:ctrlPr>
                      </m:fPr>
                      <m:num>
                        <m:r>
                          <m:rPr>
                            <m:sty m:val="p"/>
                          </m:rPr>
                          <a:rPr lang="cs-CZ" sz="1200" i="0" kern="1200">
                            <a:solidFill>
                              <a:schemeClr val="tx1"/>
                            </a:solidFill>
                            <a:effectLst/>
                            <a:latin typeface="Cambria Math" panose="02040503050406030204" pitchFamily="18" charset="0"/>
                            <a:ea typeface="+mn-ea"/>
                            <a:cs typeface="+mn-cs"/>
                          </a:rPr>
                          <m:t>y</m:t>
                        </m:r>
                        <m:r>
                          <a:rPr lang="cs-CZ" sz="1200" i="0" kern="1200">
                            <a:solidFill>
                              <a:schemeClr val="tx1"/>
                            </a:solidFill>
                            <a:effectLst/>
                            <a:latin typeface="Cambria Math" panose="02040503050406030204" pitchFamily="18" charset="0"/>
                            <a:ea typeface="+mn-ea"/>
                            <a:cs typeface="+mn-cs"/>
                          </a:rPr>
                          <m:t>−</m:t>
                        </m:r>
                        <m:r>
                          <m:rPr>
                            <m:sty m:val="p"/>
                          </m:rPr>
                          <a:rPr lang="cs-CZ" sz="1200" i="0" kern="1200">
                            <a:solidFill>
                              <a:schemeClr val="tx1"/>
                            </a:solidFill>
                            <a:effectLst/>
                            <a:latin typeface="Cambria Math" panose="02040503050406030204" pitchFamily="18" charset="0"/>
                            <a:ea typeface="+mn-ea"/>
                            <a:cs typeface="+mn-cs"/>
                          </a:rPr>
                          <m:t>wl</m:t>
                        </m:r>
                      </m:num>
                      <m:den>
                        <m:r>
                          <m:rPr>
                            <m:sty m:val="p"/>
                          </m:rPr>
                          <a:rPr lang="cs-CZ" sz="1200" i="0" kern="1200">
                            <a:solidFill>
                              <a:schemeClr val="tx1"/>
                            </a:solidFill>
                            <a:effectLst/>
                            <a:latin typeface="Cambria Math" panose="02040503050406030204" pitchFamily="18" charset="0"/>
                            <a:ea typeface="+mn-ea"/>
                            <a:cs typeface="+mn-cs"/>
                          </a:rPr>
                          <m:t>K</m:t>
                        </m:r>
                      </m:den>
                    </m:f>
                  </m:oMath>
                </a14:m>
                <a:endParaRPr lang="cs-CZ" sz="1190" baseline="0" dirty="0" smtClean="0">
                  <a:solidFill>
                    <a:srgbClr val="FF0000"/>
                  </a:solidFill>
                </a:endParaRPr>
              </a:p>
              <a:p>
                <a:pPr marL="228600" indent="-228600">
                  <a:buAutoNum type="arabicPeriod"/>
                </a:pPr>
                <a:r>
                  <a:rPr lang="cs-CZ" sz="1190" baseline="0" dirty="0" smtClean="0">
                    <a:solidFill>
                      <a:srgbClr val="FF0000"/>
                    </a:solidFill>
                  </a:rPr>
                  <a:t>K regionálně= (</a:t>
                </a:r>
                <a:r>
                  <a:rPr lang="cs-CZ" sz="1190" baseline="0" dirty="0" err="1" smtClean="0">
                    <a:solidFill>
                      <a:srgbClr val="FF0000"/>
                    </a:solidFill>
                  </a:rPr>
                  <a:t>wL</a:t>
                </a:r>
                <a:r>
                  <a:rPr lang="cs-CZ" sz="1190" baseline="0" dirty="0" smtClean="0">
                    <a:solidFill>
                      <a:srgbClr val="FF0000"/>
                    </a:solidFill>
                  </a:rPr>
                  <a:t>-Y)/r</a:t>
                </a:r>
              </a:p>
              <a:p>
                <a:pPr marL="228600" indent="-228600">
                  <a:buAutoNum type="arabicPeriod"/>
                </a:pPr>
                <a14:m>
                  <m:oMath xmlns:m="http://schemas.openxmlformats.org/officeDocument/2006/math">
                    <m:f>
                      <m:fPr>
                        <m:ctrlPr>
                          <a:rPr lang="cs-CZ" sz="1200" i="1" smtClean="0">
                            <a:latin typeface="Cambria Math" panose="02040503050406030204" pitchFamily="18" charset="0"/>
                          </a:rPr>
                        </m:ctrlPr>
                      </m:fPr>
                      <m:num>
                        <m:r>
                          <a:rPr lang="cs-CZ" sz="1200" i="1">
                            <a:latin typeface="Cambria Math" panose="02040503050406030204" pitchFamily="18" charset="0"/>
                          </a:rPr>
                          <m:t>𝑟𝐾</m:t>
                        </m:r>
                      </m:num>
                      <m:den>
                        <m:r>
                          <a:rPr lang="cs-CZ" sz="1200" i="1">
                            <a:latin typeface="Cambria Math" panose="02040503050406030204" pitchFamily="18" charset="0"/>
                          </a:rPr>
                          <m:t>𝑌</m:t>
                        </m:r>
                      </m:den>
                    </m:f>
                    <m:r>
                      <a:rPr lang="cs-CZ" sz="1200" i="1">
                        <a:latin typeface="Cambria Math" panose="02040503050406030204" pitchFamily="18" charset="0"/>
                      </a:rPr>
                      <m:t>=</m:t>
                    </m:r>
                    <m:r>
                      <a:rPr lang="cs-CZ" sz="1200" i="1">
                        <a:latin typeface="Cambria Math" panose="02040503050406030204" pitchFamily="18" charset="0"/>
                      </a:rPr>
                      <m:t>𝛼</m:t>
                    </m:r>
                  </m:oMath>
                </a14:m>
                <a:endParaRPr lang="cs-CZ" sz="1190" baseline="0" dirty="0" smtClean="0">
                  <a:solidFill>
                    <a:srgbClr val="FF0000"/>
                  </a:solidFill>
                </a:endParaRPr>
              </a:p>
              <a:p>
                <a:pPr marL="228600" indent="-228600">
                  <a:buAutoNum type="arabicPeriod"/>
                </a:pPr>
                <a:r>
                  <a:rPr lang="cs-CZ" sz="1200" kern="1200" dirty="0" smtClean="0">
                    <a:solidFill>
                      <a:schemeClr val="tx1"/>
                    </a:solidFill>
                    <a:effectLst/>
                    <a:ea typeface="+mn-ea"/>
                    <a:cs typeface="+mn-cs"/>
                  </a:rPr>
                  <a:t>Dopočet w dosazením</a:t>
                </a:r>
                <a:r>
                  <a:rPr lang="cs-CZ" sz="1200" kern="1200" baseline="0" dirty="0" smtClean="0">
                    <a:solidFill>
                      <a:schemeClr val="tx1"/>
                    </a:solidFill>
                    <a:effectLst/>
                    <a:ea typeface="+mn-ea"/>
                    <a:cs typeface="+mn-cs"/>
                  </a:rPr>
                  <a:t> počtu odpracovaných hodil za L (w=(</a:t>
                </a:r>
                <a:r>
                  <a:rPr lang="cs-CZ" sz="1200" kern="1200" baseline="0" dirty="0" err="1" smtClean="0">
                    <a:solidFill>
                      <a:schemeClr val="tx1"/>
                    </a:solidFill>
                    <a:effectLst/>
                    <a:ea typeface="+mn-ea"/>
                    <a:cs typeface="+mn-cs"/>
                  </a:rPr>
                  <a:t>rK</a:t>
                </a:r>
                <a:r>
                  <a:rPr lang="cs-CZ" sz="1200" kern="1200" baseline="0" dirty="0" smtClean="0">
                    <a:solidFill>
                      <a:schemeClr val="tx1"/>
                    </a:solidFill>
                    <a:effectLst/>
                    <a:ea typeface="+mn-ea"/>
                    <a:cs typeface="+mn-cs"/>
                  </a:rPr>
                  <a:t>-Y)/L)</a:t>
                </a:r>
              </a:p>
              <a:p>
                <a:pPr marL="228600" indent="-228600">
                  <a:buAutoNum type="arabicPeriod"/>
                </a:pPr>
                <a:r>
                  <a:rPr lang="cs-CZ" sz="1200" kern="1200" baseline="0" dirty="0" smtClean="0">
                    <a:solidFill>
                      <a:schemeClr val="tx1"/>
                    </a:solidFill>
                    <a:effectLst/>
                    <a:ea typeface="+mn-ea"/>
                    <a:cs typeface="+mn-cs"/>
                  </a:rPr>
                  <a:t>Dopočet </a:t>
                </a:r>
                <a:r>
                  <a:rPr lang="cs-CZ" sz="1200" kern="1200" baseline="0" dirty="0" err="1" smtClean="0">
                    <a:solidFill>
                      <a:schemeClr val="tx1"/>
                    </a:solidFill>
                    <a:effectLst/>
                    <a:ea typeface="+mn-ea"/>
                    <a:cs typeface="+mn-cs"/>
                  </a:rPr>
                  <a:t>dA</a:t>
                </a:r>
                <a:r>
                  <a:rPr lang="cs-CZ" sz="1200" kern="1200" baseline="0" dirty="0" smtClean="0">
                    <a:solidFill>
                      <a:schemeClr val="tx1"/>
                    </a:solidFill>
                    <a:effectLst/>
                    <a:ea typeface="+mn-ea"/>
                    <a:cs typeface="+mn-cs"/>
                  </a:rPr>
                  <a:t>/A …. </a:t>
                </a:r>
                <a:r>
                  <a:rPr lang="cs-CZ" sz="1200" kern="1200" baseline="0" dirty="0" err="1" smtClean="0">
                    <a:solidFill>
                      <a:schemeClr val="tx1"/>
                    </a:solidFill>
                    <a:effectLst/>
                    <a:ea typeface="+mn-ea"/>
                    <a:cs typeface="+mn-cs"/>
                  </a:rPr>
                  <a:t>dw</a:t>
                </a:r>
                <a:r>
                  <a:rPr lang="cs-CZ" sz="1200" kern="1200" baseline="0" dirty="0" smtClean="0">
                    <a:solidFill>
                      <a:schemeClr val="tx1"/>
                    </a:solidFill>
                    <a:effectLst/>
                    <a:ea typeface="+mn-ea"/>
                    <a:cs typeface="+mn-cs"/>
                  </a:rPr>
                  <a:t>/w, </a:t>
                </a:r>
                <a:r>
                  <a:rPr lang="cs-CZ" sz="1200" kern="1200" baseline="0" dirty="0" err="1" smtClean="0">
                    <a:solidFill>
                      <a:schemeClr val="tx1"/>
                    </a:solidFill>
                    <a:effectLst/>
                    <a:ea typeface="+mn-ea"/>
                    <a:cs typeface="+mn-cs"/>
                  </a:rPr>
                  <a:t>dr</a:t>
                </a:r>
                <a:r>
                  <a:rPr lang="cs-CZ" sz="1200" kern="1200" baseline="0" dirty="0" smtClean="0">
                    <a:solidFill>
                      <a:schemeClr val="tx1"/>
                    </a:solidFill>
                    <a:effectLst/>
                    <a:ea typeface="+mn-ea"/>
                    <a:cs typeface="+mn-cs"/>
                  </a:rPr>
                  <a:t>/r</a:t>
                </a:r>
                <a:endParaRPr lang="cs-CZ" sz="1190" baseline="0" dirty="0" smtClean="0">
                  <a:solidFill>
                    <a:srgbClr val="FF0000"/>
                  </a:solidFill>
                </a:endParaRPr>
              </a:p>
              <a:p>
                <a:endParaRPr lang="cs-CZ" sz="1190" baseline="0" dirty="0" smtClean="0"/>
              </a:p>
              <a:p>
                <a:endParaRPr lang="cs-CZ" sz="1190" baseline="0" dirty="0"/>
              </a:p>
            </p:txBody>
          </p:sp>
        </mc:Choice>
        <mc:Fallback xmlns="">
          <p:sp>
            <p:nvSpPr>
              <p:cNvPr id="3" name="Zástupný symbol pro poznámky 2"/>
              <p:cNvSpPr>
                <a:spLocks noGrp="1"/>
              </p:cNvSpPr>
              <p:nvPr>
                <p:ph type="body" idx="1"/>
              </p:nvPr>
            </p:nvSpPr>
            <p:spPr/>
            <p:txBody>
              <a:bodyPr/>
              <a:lstStyle/>
              <a:p>
                <a:r>
                  <a:rPr lang="en-US" sz="1190" baseline="0" dirty="0" smtClean="0"/>
                  <a:t>Gross value added = GDP + subsidies on products </a:t>
                </a:r>
                <a:r>
                  <a:rPr lang="en-US" sz="1190" baseline="0" dirty="0" smtClean="0">
                    <a:solidFill>
                      <a:srgbClr val="FF0000"/>
                    </a:solidFill>
                  </a:rPr>
                  <a:t>- taxes on products</a:t>
                </a:r>
                <a:endParaRPr lang="cs-CZ" sz="1190" baseline="0" dirty="0" smtClean="0">
                  <a:solidFill>
                    <a:srgbClr val="FF0000"/>
                  </a:solidFill>
                </a:endParaRPr>
              </a:p>
              <a:p>
                <a:endParaRPr lang="cs-CZ" sz="1190" baseline="0" dirty="0" smtClean="0">
                  <a:solidFill>
                    <a:srgbClr val="FF0000"/>
                  </a:solidFill>
                </a:endParaRPr>
              </a:p>
              <a:p>
                <a:pPr marL="228600" indent="-228600">
                  <a:buAutoNum type="arabicPeriod"/>
                </a:pPr>
                <a:r>
                  <a:rPr lang="cs-CZ" sz="1200" i="0" kern="1200" smtClean="0">
                    <a:solidFill>
                      <a:schemeClr val="tx1"/>
                    </a:solidFill>
                    <a:effectLst/>
                    <a:latin typeface="+mn-lt"/>
                    <a:ea typeface="+mn-ea"/>
                    <a:cs typeface="+mn-cs"/>
                  </a:rPr>
                  <a:t>r=</a:t>
                </a:r>
                <a:r>
                  <a:rPr lang="cs-CZ" sz="1200" i="0" kern="1200">
                    <a:solidFill>
                      <a:schemeClr val="tx1"/>
                    </a:solidFill>
                    <a:effectLst/>
                    <a:latin typeface="+mn-lt"/>
                    <a:ea typeface="+mn-ea"/>
                    <a:cs typeface="+mn-cs"/>
                  </a:rPr>
                  <a:t>(y−wl)/K</a:t>
                </a:r>
                <a:endParaRPr lang="cs-CZ" sz="1190" baseline="0" dirty="0" smtClean="0">
                  <a:solidFill>
                    <a:srgbClr val="FF0000"/>
                  </a:solidFill>
                </a:endParaRPr>
              </a:p>
              <a:p>
                <a:pPr marL="228600" indent="-228600">
                  <a:buAutoNum type="arabicPeriod"/>
                </a:pPr>
                <a:r>
                  <a:rPr lang="cs-CZ" sz="1190" baseline="0" dirty="0" smtClean="0">
                    <a:solidFill>
                      <a:srgbClr val="FF0000"/>
                    </a:solidFill>
                  </a:rPr>
                  <a:t>K regionálně= (</a:t>
                </a:r>
                <a:r>
                  <a:rPr lang="cs-CZ" sz="1190" baseline="0" dirty="0" err="1" smtClean="0">
                    <a:solidFill>
                      <a:srgbClr val="FF0000"/>
                    </a:solidFill>
                  </a:rPr>
                  <a:t>wL</a:t>
                </a:r>
                <a:r>
                  <a:rPr lang="cs-CZ" sz="1190" baseline="0" dirty="0" smtClean="0">
                    <a:solidFill>
                      <a:srgbClr val="FF0000"/>
                    </a:solidFill>
                  </a:rPr>
                  <a:t>-Y)/r</a:t>
                </a:r>
              </a:p>
              <a:p>
                <a:pPr marL="228600" indent="-228600">
                  <a:buAutoNum type="arabicPeriod"/>
                </a:pPr>
                <a:r>
                  <a:rPr lang="cs-CZ" sz="1200" i="0">
                    <a:latin typeface="Cambria Math" panose="02040503050406030204" pitchFamily="18" charset="0"/>
                  </a:rPr>
                  <a:t>𝑟𝐾</a:t>
                </a:r>
                <a:r>
                  <a:rPr lang="cs-CZ" sz="1200" i="0" smtClean="0">
                    <a:latin typeface="Cambria Math" panose="02040503050406030204" pitchFamily="18" charset="0"/>
                  </a:rPr>
                  <a:t>/</a:t>
                </a:r>
                <a:r>
                  <a:rPr lang="cs-CZ" sz="1200" i="0">
                    <a:latin typeface="Cambria Math" panose="02040503050406030204" pitchFamily="18" charset="0"/>
                  </a:rPr>
                  <a:t>𝑌=𝛼</a:t>
                </a:r>
                <a:endParaRPr lang="cs-CZ" sz="1190" baseline="0" dirty="0" smtClean="0">
                  <a:solidFill>
                    <a:srgbClr val="FF0000"/>
                  </a:solidFill>
                </a:endParaRPr>
              </a:p>
              <a:p>
                <a:pPr marL="228600" indent="-228600">
                  <a:buAutoNum type="arabicPeriod"/>
                </a:pPr>
                <a:r>
                  <a:rPr lang="cs-CZ" sz="1200" kern="1200" dirty="0" smtClean="0">
                    <a:solidFill>
                      <a:schemeClr val="tx1"/>
                    </a:solidFill>
                    <a:effectLst/>
                    <a:ea typeface="+mn-ea"/>
                    <a:cs typeface="+mn-cs"/>
                  </a:rPr>
                  <a:t>Dopočet w dosazením</a:t>
                </a:r>
                <a:r>
                  <a:rPr lang="cs-CZ" sz="1200" kern="1200" baseline="0" dirty="0" smtClean="0">
                    <a:solidFill>
                      <a:schemeClr val="tx1"/>
                    </a:solidFill>
                    <a:effectLst/>
                    <a:ea typeface="+mn-ea"/>
                    <a:cs typeface="+mn-cs"/>
                  </a:rPr>
                  <a:t> počtu odpracovaných hodil za L (w=(</a:t>
                </a:r>
                <a:r>
                  <a:rPr lang="cs-CZ" sz="1200" kern="1200" baseline="0" dirty="0" err="1" smtClean="0">
                    <a:solidFill>
                      <a:schemeClr val="tx1"/>
                    </a:solidFill>
                    <a:effectLst/>
                    <a:ea typeface="+mn-ea"/>
                    <a:cs typeface="+mn-cs"/>
                  </a:rPr>
                  <a:t>rK</a:t>
                </a:r>
                <a:r>
                  <a:rPr lang="cs-CZ" sz="1200" kern="1200" baseline="0" dirty="0" smtClean="0">
                    <a:solidFill>
                      <a:schemeClr val="tx1"/>
                    </a:solidFill>
                    <a:effectLst/>
                    <a:ea typeface="+mn-ea"/>
                    <a:cs typeface="+mn-cs"/>
                  </a:rPr>
                  <a:t>-Y)/L)</a:t>
                </a:r>
              </a:p>
              <a:p>
                <a:pPr marL="228600" indent="-228600">
                  <a:buAutoNum type="arabicPeriod"/>
                </a:pPr>
                <a:r>
                  <a:rPr lang="cs-CZ" sz="1200" kern="1200" baseline="0" dirty="0" smtClean="0">
                    <a:solidFill>
                      <a:schemeClr val="tx1"/>
                    </a:solidFill>
                    <a:effectLst/>
                    <a:ea typeface="+mn-ea"/>
                    <a:cs typeface="+mn-cs"/>
                  </a:rPr>
                  <a:t>Dopočet </a:t>
                </a:r>
                <a:r>
                  <a:rPr lang="cs-CZ" sz="1200" kern="1200" baseline="0" dirty="0" err="1" smtClean="0">
                    <a:solidFill>
                      <a:schemeClr val="tx1"/>
                    </a:solidFill>
                    <a:effectLst/>
                    <a:ea typeface="+mn-ea"/>
                    <a:cs typeface="+mn-cs"/>
                  </a:rPr>
                  <a:t>dA</a:t>
                </a:r>
                <a:r>
                  <a:rPr lang="cs-CZ" sz="1200" kern="1200" baseline="0" dirty="0" smtClean="0">
                    <a:solidFill>
                      <a:schemeClr val="tx1"/>
                    </a:solidFill>
                    <a:effectLst/>
                    <a:ea typeface="+mn-ea"/>
                    <a:cs typeface="+mn-cs"/>
                  </a:rPr>
                  <a:t>/A …. </a:t>
                </a:r>
                <a:r>
                  <a:rPr lang="cs-CZ" sz="1200" kern="1200" baseline="0" dirty="0" err="1" smtClean="0">
                    <a:solidFill>
                      <a:schemeClr val="tx1"/>
                    </a:solidFill>
                    <a:effectLst/>
                    <a:ea typeface="+mn-ea"/>
                    <a:cs typeface="+mn-cs"/>
                  </a:rPr>
                  <a:t>dw</a:t>
                </a:r>
                <a:r>
                  <a:rPr lang="cs-CZ" sz="1200" kern="1200" baseline="0" dirty="0" smtClean="0">
                    <a:solidFill>
                      <a:schemeClr val="tx1"/>
                    </a:solidFill>
                    <a:effectLst/>
                    <a:ea typeface="+mn-ea"/>
                    <a:cs typeface="+mn-cs"/>
                  </a:rPr>
                  <a:t>/w, </a:t>
                </a:r>
                <a:r>
                  <a:rPr lang="cs-CZ" sz="1200" kern="1200" baseline="0" dirty="0" err="1" smtClean="0">
                    <a:solidFill>
                      <a:schemeClr val="tx1"/>
                    </a:solidFill>
                    <a:effectLst/>
                    <a:ea typeface="+mn-ea"/>
                    <a:cs typeface="+mn-cs"/>
                  </a:rPr>
                  <a:t>dr</a:t>
                </a:r>
                <a:r>
                  <a:rPr lang="cs-CZ" sz="1200" kern="1200" baseline="0" dirty="0" smtClean="0">
                    <a:solidFill>
                      <a:schemeClr val="tx1"/>
                    </a:solidFill>
                    <a:effectLst/>
                    <a:ea typeface="+mn-ea"/>
                    <a:cs typeface="+mn-cs"/>
                  </a:rPr>
                  <a:t>/r</a:t>
                </a:r>
                <a:endParaRPr lang="cs-CZ" sz="1190" baseline="0" dirty="0" smtClean="0">
                  <a:solidFill>
                    <a:srgbClr val="FF0000"/>
                  </a:solidFill>
                </a:endParaRPr>
              </a:p>
              <a:p>
                <a:endParaRPr lang="cs-CZ" sz="1190" baseline="0" dirty="0" smtClean="0"/>
              </a:p>
              <a:p>
                <a:endParaRPr lang="cs-CZ" sz="1190" baseline="0" dirty="0"/>
              </a:p>
            </p:txBody>
          </p:sp>
        </mc:Fallback>
      </mc:AlternateContent>
      <p:sp>
        <p:nvSpPr>
          <p:cNvPr id="4" name="Zástupný symbol pro číslo snímku 3"/>
          <p:cNvSpPr>
            <a:spLocks noGrp="1"/>
          </p:cNvSpPr>
          <p:nvPr>
            <p:ph type="sldNum" sz="quarter" idx="10"/>
          </p:nvPr>
        </p:nvSpPr>
        <p:spPr/>
        <p:txBody>
          <a:bodyPr/>
          <a:lstStyle/>
          <a:p>
            <a:pPr>
              <a:defRPr/>
            </a:pPr>
            <a:fld id="{864152B4-51CA-4BFF-9E96-5F791EFB5399}" type="slidenum">
              <a:rPr lang="cs-CZ" smtClean="0"/>
              <a:pPr>
                <a:defRPr/>
              </a:pPr>
              <a:t>14</a:t>
            </a:fld>
            <a:endParaRPr lang="cs-CZ"/>
          </a:p>
        </p:txBody>
      </p:sp>
    </p:spTree>
    <p:extLst>
      <p:ext uri="{BB962C8B-B14F-4D97-AF65-F5344CB8AC3E}">
        <p14:creationId xmlns:p14="http://schemas.microsoft.com/office/powerpoint/2010/main" val="4933649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20482" name="Zástupný symbol pro nadpis 1"/>
          <p:cNvSpPr>
            <a:spLocks noGrp="1"/>
          </p:cNvSpPr>
          <p:nvPr>
            <p:ph type="ctrTitle"/>
          </p:nvPr>
        </p:nvSpPr>
        <p:spPr>
          <a:xfrm>
            <a:off x="1222375" y="2987675"/>
            <a:ext cx="8577263" cy="539750"/>
          </a:xfrm>
        </p:spPr>
        <p:txBody>
          <a:bodyPr anchor="b"/>
          <a:lstStyle>
            <a:lvl1pPr>
              <a:defRPr sz="3600" cap="all" baseline="0" smtClean="0">
                <a:latin typeface="Calibri" pitchFamily="34" charset="0"/>
                <a:cs typeface="Arial" charset="0"/>
              </a:defRPr>
            </a:lvl1pPr>
          </a:lstStyle>
          <a:p>
            <a:r>
              <a:rPr lang="cs-CZ" smtClean="0"/>
              <a:t>Klepnutím lze upravit styl předlohy nadpisů.</a:t>
            </a:r>
            <a:endParaRPr lang="cs-CZ" dirty="0" smtClean="0"/>
          </a:p>
        </p:txBody>
      </p:sp>
      <p:sp>
        <p:nvSpPr>
          <p:cNvPr id="20483" name="Zástupný symbol pro text 2"/>
          <p:cNvSpPr>
            <a:spLocks noGrp="1"/>
          </p:cNvSpPr>
          <p:nvPr>
            <p:ph type="subTitle" idx="1"/>
          </p:nvPr>
        </p:nvSpPr>
        <p:spPr>
          <a:xfrm>
            <a:off x="1222375" y="3595688"/>
            <a:ext cx="8569325" cy="539750"/>
          </a:xfrm>
        </p:spPr>
        <p:txBody>
          <a:bodyPr/>
          <a:lstStyle>
            <a:lvl1pPr marL="0" indent="0">
              <a:buFont typeface="Wingdings" pitchFamily="2" charset="2"/>
              <a:buNone/>
              <a:defRPr sz="3200" b="0" cap="all" baseline="0" smtClean="0">
                <a:solidFill>
                  <a:schemeClr val="accent1"/>
                </a:solidFill>
                <a:latin typeface="Calibri" pitchFamily="34" charset="0"/>
                <a:cs typeface="Arial" charset="0"/>
              </a:defRPr>
            </a:lvl1pPr>
          </a:lstStyle>
          <a:p>
            <a:r>
              <a:rPr lang="cs-CZ" smtClean="0"/>
              <a:t>Klepnutím lze upravit styl předlohy podnadpisů.</a:t>
            </a:r>
            <a:endParaRPr lang="cs-CZ" dirty="0" smtClean="0"/>
          </a:p>
        </p:txBody>
      </p:sp>
      <p:sp>
        <p:nvSpPr>
          <p:cNvPr id="16" name="Zástupný symbol pro text 15"/>
          <p:cNvSpPr>
            <a:spLocks noGrp="1"/>
          </p:cNvSpPr>
          <p:nvPr>
            <p:ph type="body" sz="quarter" idx="10"/>
          </p:nvPr>
        </p:nvSpPr>
        <p:spPr>
          <a:xfrm>
            <a:off x="1220963" y="4356694"/>
            <a:ext cx="8568952" cy="995759"/>
          </a:xfrm>
        </p:spPr>
        <p:txBody>
          <a:bodyPr/>
          <a:lstStyle>
            <a:lvl1pPr marL="432000">
              <a:buNone/>
              <a:defRPr sz="1600" b="0">
                <a:latin typeface="Calibri" pitchFamily="34" charset="0"/>
              </a:defRPr>
            </a:lvl1pPr>
          </a:lstStyle>
          <a:p>
            <a:pPr lvl="0"/>
            <a:r>
              <a:rPr lang="cs-CZ" smtClean="0"/>
              <a:t>Klepnutím lze upravit styly předlohy textu.</a:t>
            </a:r>
          </a:p>
        </p:txBody>
      </p:sp>
      <p:pic>
        <p:nvPicPr>
          <p:cNvPr id="11" name="Obrázek 10"/>
          <p:cNvPicPr>
            <a:picLocks noChangeAspect="1"/>
          </p:cNvPicPr>
          <p:nvPr userDrawn="1"/>
        </p:nvPicPr>
        <p:blipFill>
          <a:blip r:embed="rId2"/>
          <a:stretch>
            <a:fillRect/>
          </a:stretch>
        </p:blipFill>
        <p:spPr>
          <a:xfrm>
            <a:off x="9040412" y="184499"/>
            <a:ext cx="1499005" cy="2200374"/>
          </a:xfrm>
          <a:prstGeom prst="rect">
            <a:avLst/>
          </a:prstGeom>
        </p:spPr>
      </p:pic>
      <p:pic>
        <p:nvPicPr>
          <p:cNvPr id="2" name="Obrázek 1"/>
          <p:cNvPicPr>
            <a:picLocks noChangeAspect="1"/>
          </p:cNvPicPr>
          <p:nvPr userDrawn="1"/>
        </p:nvPicPr>
        <p:blipFill>
          <a:blip r:embed="rId3"/>
          <a:stretch>
            <a:fillRect/>
          </a:stretch>
        </p:blipFill>
        <p:spPr>
          <a:xfrm>
            <a:off x="924789" y="3075214"/>
            <a:ext cx="114300" cy="1933575"/>
          </a:xfrm>
          <a:prstGeom prst="rect">
            <a:avLst/>
          </a:prstGeom>
        </p:spPr>
      </p:pic>
    </p:spTree>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ddělovací snímek">
    <p:spTree>
      <p:nvGrpSpPr>
        <p:cNvPr id="1" name=""/>
        <p:cNvGrpSpPr/>
        <p:nvPr/>
      </p:nvGrpSpPr>
      <p:grpSpPr>
        <a:xfrm>
          <a:off x="0" y="0"/>
          <a:ext cx="0" cy="0"/>
          <a:chOff x="0" y="0"/>
          <a:chExt cx="0" cy="0"/>
        </a:xfrm>
      </p:grpSpPr>
      <p:cxnSp>
        <p:nvCxnSpPr>
          <p:cNvPr id="4" name="Přímá spojnice 9"/>
          <p:cNvCxnSpPr>
            <a:cxnSpLocks noChangeShapeType="1"/>
          </p:cNvCxnSpPr>
          <p:nvPr/>
        </p:nvCxnSpPr>
        <p:spPr bwMode="auto">
          <a:xfrm>
            <a:off x="3186113" y="3132138"/>
            <a:ext cx="0" cy="792162"/>
          </a:xfrm>
          <a:prstGeom prst="line">
            <a:avLst/>
          </a:prstGeom>
          <a:noFill/>
          <a:ln w="50800" algn="ctr">
            <a:solidFill>
              <a:schemeClr val="accent2"/>
            </a:solidFill>
            <a:round/>
            <a:headEnd/>
            <a:tailEnd/>
          </a:ln>
        </p:spPr>
      </p:cxnSp>
      <p:sp>
        <p:nvSpPr>
          <p:cNvPr id="20482" name="Zástupný symbol pro nadpis 1"/>
          <p:cNvSpPr>
            <a:spLocks noGrp="1"/>
          </p:cNvSpPr>
          <p:nvPr>
            <p:ph type="ctrTitle"/>
          </p:nvPr>
        </p:nvSpPr>
        <p:spPr>
          <a:xfrm>
            <a:off x="3330476" y="3060551"/>
            <a:ext cx="6386464" cy="466874"/>
          </a:xfrm>
        </p:spPr>
        <p:txBody>
          <a:bodyPr anchor="b"/>
          <a:lstStyle>
            <a:lvl1pPr>
              <a:defRPr sz="3200" cap="all" baseline="0" smtClean="0">
                <a:latin typeface="Calibri" pitchFamily="34" charset="0"/>
                <a:cs typeface="Arial" charset="0"/>
              </a:defRPr>
            </a:lvl1pPr>
          </a:lstStyle>
          <a:p>
            <a:r>
              <a:rPr lang="cs-CZ" smtClean="0"/>
              <a:t>Klepnutím lze upravit styl předlohy nadpisů.</a:t>
            </a:r>
            <a:endParaRPr lang="cs-CZ" dirty="0" smtClean="0"/>
          </a:p>
        </p:txBody>
      </p:sp>
      <p:sp>
        <p:nvSpPr>
          <p:cNvPr id="20483" name="Zástupný symbol pro text 2"/>
          <p:cNvSpPr>
            <a:spLocks noGrp="1"/>
          </p:cNvSpPr>
          <p:nvPr>
            <p:ph type="subTitle" idx="1"/>
          </p:nvPr>
        </p:nvSpPr>
        <p:spPr>
          <a:xfrm>
            <a:off x="3330476" y="3533076"/>
            <a:ext cx="6389216" cy="426815"/>
          </a:xfrm>
        </p:spPr>
        <p:txBody>
          <a:bodyPr/>
          <a:lstStyle>
            <a:lvl1pPr marL="0" indent="0">
              <a:buFont typeface="Wingdings" pitchFamily="2" charset="2"/>
              <a:buNone/>
              <a:defRPr sz="2800" b="0" cap="all" baseline="0" smtClean="0">
                <a:solidFill>
                  <a:schemeClr val="accent1"/>
                </a:solidFill>
                <a:latin typeface="Calibri" pitchFamily="34" charset="0"/>
                <a:cs typeface="Arial" charset="0"/>
              </a:defRPr>
            </a:lvl1pPr>
          </a:lstStyle>
          <a:p>
            <a:r>
              <a:rPr lang="cs-CZ" smtClean="0"/>
              <a:t>Klepnutím lze upravit styl předlohy podnadpisů.</a:t>
            </a:r>
            <a:endParaRPr lang="cs-CZ" dirty="0" smtClean="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sz="2800" cap="all" baseline="0">
                <a:latin typeface="Calibri" pitchFamily="34" charset="0"/>
              </a:defRPr>
            </a:lvl1pPr>
          </a:lstStyle>
          <a:p>
            <a:r>
              <a:rPr lang="cs-CZ" smtClean="0"/>
              <a:t>Klepnutím lze upravit styl předlohy nadpisů.</a:t>
            </a:r>
            <a:endParaRPr lang="cs-CZ" dirty="0"/>
          </a:p>
        </p:txBody>
      </p:sp>
      <p:sp>
        <p:nvSpPr>
          <p:cNvPr id="3" name="Zástupný symbol pro obsah 2"/>
          <p:cNvSpPr>
            <a:spLocks noGrp="1"/>
          </p:cNvSpPr>
          <p:nvPr>
            <p:ph idx="1"/>
          </p:nvPr>
        </p:nvSpPr>
        <p:spPr/>
        <p:txBody>
          <a:bodyPr/>
          <a:lstStyle>
            <a:lvl1pPr>
              <a:lnSpc>
                <a:spcPct val="100000"/>
              </a:lnSpc>
              <a:defRPr sz="1800">
                <a:latin typeface="Calibri" pitchFamily="34" charset="0"/>
              </a:defRPr>
            </a:lvl1pPr>
            <a:lvl2pPr>
              <a:lnSpc>
                <a:spcPct val="100000"/>
              </a:lnSpc>
              <a:buFont typeface="Wingdings" pitchFamily="2" charset="2"/>
              <a:buChar char=""/>
              <a:defRPr sz="1600">
                <a:latin typeface="Calibri" pitchFamily="34" charset="0"/>
              </a:defRPr>
            </a:lvl2pPr>
            <a:lvl3pPr>
              <a:lnSpc>
                <a:spcPct val="100000"/>
              </a:lnSpc>
              <a:buFont typeface="Symbol" pitchFamily="18" charset="2"/>
              <a:buChar char=""/>
              <a:defRPr sz="1400" i="1">
                <a:latin typeface="Calibri" pitchFamily="34" charset="0"/>
              </a:defRPr>
            </a:lvl3pPr>
            <a:lvl4pPr>
              <a:lnSpc>
                <a:spcPct val="100000"/>
              </a:lnSpc>
              <a:buFont typeface="Symbol" pitchFamily="18" charset="2"/>
              <a:buChar char=""/>
              <a:defRPr sz="1400" i="1">
                <a:latin typeface="Calibri" pitchFamily="34" charset="0"/>
              </a:defRPr>
            </a:lvl4pPr>
            <a:lvl5pPr>
              <a:lnSpc>
                <a:spcPct val="100000"/>
              </a:lnSpc>
              <a:buFont typeface="Symbol" pitchFamily="18" charset="2"/>
              <a:buChar char=""/>
              <a:defRPr sz="1400" i="1">
                <a:latin typeface="Calibri" pitchFamily="34" charset="0"/>
              </a:defRPr>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B7CEBFA5-9252-46D7-99BD-C7427480DA8F}" type="datetime1">
              <a:rPr lang="cs-CZ"/>
              <a:pPr>
                <a:defRPr/>
              </a:pPr>
              <a:t>21.2.2018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a:ln/>
        </p:spPr>
        <p:txBody>
          <a:bodyPr/>
          <a:lstStyle>
            <a:lvl1pPr>
              <a:defRPr/>
            </a:lvl1pPr>
          </a:lstStyle>
          <a:p>
            <a:pPr>
              <a:defRPr/>
            </a:pPr>
            <a:fld id="{F52B4D2F-48D5-437A-AF53-FEF4271F856A}"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1008000" y="1620391"/>
            <a:ext cx="4231368" cy="5133988"/>
          </a:xfrm>
        </p:spPr>
        <p:txBody>
          <a:bodyPr/>
          <a:lstStyle>
            <a:lvl1pPr>
              <a:defRPr sz="1800">
                <a:latin typeface="Calibri" pitchFamily="34" charset="0"/>
              </a:defRPr>
            </a:lvl1pPr>
            <a:lvl2pPr>
              <a:buFont typeface="Wingdings" pitchFamily="2" charset="2"/>
              <a:buChar char=""/>
              <a:defRPr sz="1600">
                <a:latin typeface="Calibri" pitchFamily="34" charset="0"/>
              </a:defRPr>
            </a:lvl2pPr>
            <a:lvl3pPr>
              <a:buFont typeface="Symbol" pitchFamily="18" charset="2"/>
              <a:buChar char=""/>
              <a:defRPr sz="1400" i="1">
                <a:latin typeface="Calibri" pitchFamily="34" charset="0"/>
              </a:defRPr>
            </a:lvl3pPr>
            <a:lvl4pPr>
              <a:buFont typeface="Symbol" pitchFamily="18" charset="2"/>
              <a:buChar char=""/>
              <a:defRPr sz="1400" i="1">
                <a:latin typeface="Calibri" pitchFamily="34" charset="0"/>
              </a:defRPr>
            </a:lvl4pPr>
            <a:lvl5pPr>
              <a:buFont typeface="Symbol" pitchFamily="18" charset="2"/>
              <a:buChar char=""/>
              <a:defRPr sz="1400" i="1">
                <a:latin typeface="Calibri" pitchFamily="34" charset="0"/>
              </a:defRPr>
            </a:lvl5pPr>
            <a:lvl6pPr>
              <a:defRPr sz="2100"/>
            </a:lvl6pPr>
            <a:lvl7pPr>
              <a:defRPr sz="2100"/>
            </a:lvl7pPr>
            <a:lvl8pPr>
              <a:defRPr sz="2100"/>
            </a:lvl8pPr>
            <a:lvl9pPr>
              <a:defRPr sz="21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9" name="Nadpis 1"/>
          <p:cNvSpPr>
            <a:spLocks noGrp="1"/>
          </p:cNvSpPr>
          <p:nvPr>
            <p:ph type="title"/>
          </p:nvPr>
        </p:nvSpPr>
        <p:spPr>
          <a:xfrm>
            <a:off x="1008063" y="360363"/>
            <a:ext cx="8675687" cy="1079500"/>
          </a:xfrm>
        </p:spPr>
        <p:txBody>
          <a:bodyPr/>
          <a:lstStyle>
            <a:lvl1pPr>
              <a:defRPr sz="2800" cap="all" baseline="0">
                <a:latin typeface="Calibri" pitchFamily="34" charset="0"/>
              </a:defRPr>
            </a:lvl1pPr>
          </a:lstStyle>
          <a:p>
            <a:r>
              <a:rPr lang="cs-CZ" smtClean="0"/>
              <a:t>Klepnutím lze upravit styl předlohy nadpisů.</a:t>
            </a:r>
            <a:endParaRPr lang="cs-CZ" dirty="0"/>
          </a:p>
        </p:txBody>
      </p:sp>
      <p:sp>
        <p:nvSpPr>
          <p:cNvPr id="11" name="Zástupný symbol pro obsah 2"/>
          <p:cNvSpPr>
            <a:spLocks noGrp="1"/>
          </p:cNvSpPr>
          <p:nvPr>
            <p:ph sz="half" idx="13"/>
          </p:nvPr>
        </p:nvSpPr>
        <p:spPr>
          <a:xfrm>
            <a:off x="5459185" y="1620391"/>
            <a:ext cx="4231368" cy="5134100"/>
          </a:xfrm>
        </p:spPr>
        <p:txBody>
          <a:bodyPr/>
          <a:lstStyle>
            <a:lvl1pPr>
              <a:defRPr sz="1800">
                <a:latin typeface="Calibri" pitchFamily="34" charset="0"/>
              </a:defRPr>
            </a:lvl1pPr>
            <a:lvl2pPr>
              <a:buFont typeface="Wingdings" pitchFamily="2" charset="2"/>
              <a:buChar char=""/>
              <a:defRPr sz="1600">
                <a:latin typeface="Calibri" pitchFamily="34" charset="0"/>
              </a:defRPr>
            </a:lvl2pPr>
            <a:lvl3pPr>
              <a:buFont typeface="Symbol" pitchFamily="18" charset="2"/>
              <a:buChar char=""/>
              <a:defRPr sz="1400" i="1">
                <a:latin typeface="Calibri" pitchFamily="34" charset="0"/>
              </a:defRPr>
            </a:lvl3pPr>
            <a:lvl4pPr>
              <a:buFont typeface="Symbol" pitchFamily="18" charset="2"/>
              <a:buChar char=""/>
              <a:defRPr sz="1400" i="1">
                <a:latin typeface="Calibri" pitchFamily="34" charset="0"/>
              </a:defRPr>
            </a:lvl4pPr>
            <a:lvl5pPr>
              <a:buFont typeface="Symbol" pitchFamily="18" charset="2"/>
              <a:buChar char=""/>
              <a:defRPr sz="1400" i="1">
                <a:latin typeface="Calibri" pitchFamily="34" charset="0"/>
              </a:defRPr>
            </a:lvl5pPr>
            <a:lvl6pPr>
              <a:defRPr sz="2100"/>
            </a:lvl6pPr>
            <a:lvl7pPr>
              <a:defRPr sz="2100"/>
            </a:lvl7pPr>
            <a:lvl8pPr>
              <a:defRPr sz="2100"/>
            </a:lvl8pPr>
            <a:lvl9pPr>
              <a:defRPr sz="21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5" name="Zástupný symbol pro datum 3"/>
          <p:cNvSpPr>
            <a:spLocks noGrp="1"/>
          </p:cNvSpPr>
          <p:nvPr>
            <p:ph type="dt" sz="half" idx="14"/>
          </p:nvPr>
        </p:nvSpPr>
        <p:spPr/>
        <p:txBody>
          <a:bodyPr/>
          <a:lstStyle>
            <a:lvl1pPr>
              <a:defRPr/>
            </a:lvl1pPr>
          </a:lstStyle>
          <a:p>
            <a:pPr>
              <a:defRPr/>
            </a:pPr>
            <a:fld id="{06DF7D48-D3EA-4F35-9E7F-4A2E4437AC9B}" type="datetime1">
              <a:rPr lang="cs-CZ"/>
              <a:pPr>
                <a:defRPr/>
              </a:pPr>
              <a:t>21.2.2018</a:t>
            </a:fld>
            <a:endParaRPr lang="cs-CZ"/>
          </a:p>
        </p:txBody>
      </p:sp>
      <p:sp>
        <p:nvSpPr>
          <p:cNvPr id="6" name="Zástupný symbol pro zápatí 4"/>
          <p:cNvSpPr>
            <a:spLocks noGrp="1"/>
          </p:cNvSpPr>
          <p:nvPr>
            <p:ph type="ftr" sz="quarter" idx="15"/>
          </p:nvPr>
        </p:nvSpPr>
        <p:spPr/>
        <p:txBody>
          <a:bodyPr/>
          <a:lstStyle>
            <a:lvl1pPr>
              <a:defRPr/>
            </a:lvl1pPr>
          </a:lstStyle>
          <a:p>
            <a:pPr>
              <a:defRPr/>
            </a:pPr>
            <a:endParaRPr lang="cs-CZ"/>
          </a:p>
        </p:txBody>
      </p:sp>
      <p:sp>
        <p:nvSpPr>
          <p:cNvPr id="7" name="Zástupný symbol pro číslo snímku 5"/>
          <p:cNvSpPr>
            <a:spLocks noGrp="1"/>
          </p:cNvSpPr>
          <p:nvPr>
            <p:ph type="sldNum" sz="quarter" idx="16"/>
          </p:nvPr>
        </p:nvSpPr>
        <p:spPr>
          <a:ln/>
        </p:spPr>
        <p:txBody>
          <a:bodyPr/>
          <a:lstStyle>
            <a:lvl1pPr>
              <a:defRPr/>
            </a:lvl1pPr>
          </a:lstStyle>
          <a:p>
            <a:pPr>
              <a:defRPr/>
            </a:pPr>
            <a:fld id="{5086E5BA-3CBD-47DF-A19D-D670B61C2C99}"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6" name="Nadpis 1"/>
          <p:cNvSpPr>
            <a:spLocks noGrp="1"/>
          </p:cNvSpPr>
          <p:nvPr>
            <p:ph type="title"/>
          </p:nvPr>
        </p:nvSpPr>
        <p:spPr>
          <a:xfrm>
            <a:off x="1008063" y="360363"/>
            <a:ext cx="8675687" cy="1079500"/>
          </a:xfrm>
        </p:spPr>
        <p:txBody>
          <a:bodyPr/>
          <a:lstStyle>
            <a:lvl1pPr>
              <a:defRPr sz="2800" cap="all" baseline="0">
                <a:latin typeface="Calibri" pitchFamily="34" charset="0"/>
              </a:defRPr>
            </a:lvl1pPr>
          </a:lstStyle>
          <a:p>
            <a:r>
              <a:rPr lang="cs-CZ" smtClean="0"/>
              <a:t>Klepnutím lze upravit styl předlohy nadpisů.</a:t>
            </a:r>
            <a:endParaRPr lang="cs-CZ" dirty="0"/>
          </a:p>
        </p:txBody>
      </p:sp>
      <p:sp>
        <p:nvSpPr>
          <p:cNvPr id="3" name="Zástupný symbol pro datum 3"/>
          <p:cNvSpPr>
            <a:spLocks noGrp="1"/>
          </p:cNvSpPr>
          <p:nvPr>
            <p:ph type="dt" sz="half" idx="10"/>
          </p:nvPr>
        </p:nvSpPr>
        <p:spPr/>
        <p:txBody>
          <a:bodyPr/>
          <a:lstStyle>
            <a:lvl1pPr>
              <a:defRPr/>
            </a:lvl1pPr>
          </a:lstStyle>
          <a:p>
            <a:pPr>
              <a:defRPr/>
            </a:pPr>
            <a:fld id="{9B224B35-04FB-4062-BB55-8C5889D8FE30}" type="datetime1">
              <a:rPr lang="cs-CZ"/>
              <a:pPr>
                <a:defRPr/>
              </a:pPr>
              <a:t>21.2.2018</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a:ln/>
        </p:spPr>
        <p:txBody>
          <a:bodyPr/>
          <a:lstStyle>
            <a:lvl1pPr>
              <a:defRPr/>
            </a:lvl1pPr>
          </a:lstStyle>
          <a:p>
            <a:pPr>
              <a:defRPr/>
            </a:pPr>
            <a:fld id="{043782FE-6B9C-4282-849F-47CBEA8EBDB8}"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A07FEB89-C954-44E1-A93F-4A045BABB89B}" type="datetime1">
              <a:rPr lang="cs-CZ"/>
              <a:pPr>
                <a:defRPr/>
              </a:pPr>
              <a:t>21.2.2018</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a:ln/>
        </p:spPr>
        <p:txBody>
          <a:bodyPr/>
          <a:lstStyle>
            <a:lvl1pPr>
              <a:defRPr/>
            </a:lvl1pPr>
          </a:lstStyle>
          <a:p>
            <a:pPr>
              <a:defRPr/>
            </a:pPr>
            <a:fld id="{F2CA0103-6FDD-41E1-BA13-BF339EEB9656}"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cSld name="1_Úvodní snímek">
    <p:spTree>
      <p:nvGrpSpPr>
        <p:cNvPr id="1" name=""/>
        <p:cNvGrpSpPr/>
        <p:nvPr/>
      </p:nvGrpSpPr>
      <p:grpSpPr>
        <a:xfrm>
          <a:off x="0" y="0"/>
          <a:ext cx="0" cy="0"/>
          <a:chOff x="0" y="0"/>
          <a:chExt cx="0" cy="0"/>
        </a:xfrm>
      </p:grpSpPr>
      <p:pic>
        <p:nvPicPr>
          <p:cNvPr id="4" name="Obrázek 8"/>
          <p:cNvPicPr>
            <a:picLocks noChangeAspect="1"/>
          </p:cNvPicPr>
          <p:nvPr/>
        </p:nvPicPr>
        <p:blipFill>
          <a:blip r:embed="rId2">
            <a:extLst>
              <a:ext uri="{28A0092B-C50C-407E-A947-70E740481C1C}">
                <a14:useLocalDpi xmlns:a14="http://schemas.microsoft.com/office/drawing/2010/main" val="0"/>
              </a:ext>
            </a:extLst>
          </a:blip>
          <a:srcRect r="9264" b="16971"/>
          <a:stretch>
            <a:fillRect/>
          </a:stretch>
        </p:blipFill>
        <p:spPr bwMode="auto">
          <a:xfrm>
            <a:off x="8297863" y="5718175"/>
            <a:ext cx="1960562"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Přímá spojnice 9"/>
          <p:cNvCxnSpPr>
            <a:cxnSpLocks noChangeShapeType="1"/>
          </p:cNvCxnSpPr>
          <p:nvPr/>
        </p:nvCxnSpPr>
        <p:spPr bwMode="auto">
          <a:xfrm>
            <a:off x="1008063" y="3060700"/>
            <a:ext cx="0" cy="1835150"/>
          </a:xfrm>
          <a:prstGeom prst="line">
            <a:avLst/>
          </a:prstGeom>
          <a:noFill/>
          <a:ln w="50800" algn="ctr">
            <a:solidFill>
              <a:schemeClr val="accent2"/>
            </a:solidFill>
            <a:round/>
            <a:headEnd/>
            <a:tailEnd/>
          </a:ln>
          <a:extLst>
            <a:ext uri="{909E8E84-426E-40DD-AFC4-6F175D3DCCD1}">
              <a14:hiddenFill xmlns:a14="http://schemas.microsoft.com/office/drawing/2010/main">
                <a:noFill/>
              </a14:hiddenFill>
            </a:ext>
          </a:extLst>
        </p:spPr>
      </p:cxnSp>
      <p:pic>
        <p:nvPicPr>
          <p:cNvPr id="6" name="Obrázek 10"/>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66238" y="647700"/>
            <a:ext cx="777875"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2" name="Zástupný symbol pro nadpis 1"/>
          <p:cNvSpPr>
            <a:spLocks noGrp="1"/>
          </p:cNvSpPr>
          <p:nvPr>
            <p:ph type="ctrTitle"/>
          </p:nvPr>
        </p:nvSpPr>
        <p:spPr>
          <a:xfrm>
            <a:off x="1222375" y="2987675"/>
            <a:ext cx="8577263" cy="539750"/>
          </a:xfrm>
        </p:spPr>
        <p:txBody>
          <a:bodyPr/>
          <a:lstStyle>
            <a:lvl1pPr>
              <a:defRPr sz="3400" smtClean="0">
                <a:latin typeface="Arial" charset="0"/>
                <a:cs typeface="Arial" charset="0"/>
              </a:defRPr>
            </a:lvl1pPr>
          </a:lstStyle>
          <a:p>
            <a:r>
              <a:rPr lang="cs-CZ" smtClean="0"/>
              <a:t>Klepnutím lze upravit styl předlohy nadpisů.</a:t>
            </a:r>
          </a:p>
        </p:txBody>
      </p:sp>
      <p:sp>
        <p:nvSpPr>
          <p:cNvPr id="20483" name="Zástupný symbol pro text 2"/>
          <p:cNvSpPr>
            <a:spLocks noGrp="1"/>
          </p:cNvSpPr>
          <p:nvPr>
            <p:ph type="subTitle" idx="1"/>
          </p:nvPr>
        </p:nvSpPr>
        <p:spPr>
          <a:xfrm>
            <a:off x="1222375" y="3595688"/>
            <a:ext cx="8569325" cy="539750"/>
          </a:xfrm>
        </p:spPr>
        <p:txBody>
          <a:bodyPr/>
          <a:lstStyle>
            <a:lvl1pPr marL="0" indent="0">
              <a:buFont typeface="Wingdings" pitchFamily="2" charset="2"/>
              <a:buNone/>
              <a:defRPr sz="3100" b="0" smtClean="0">
                <a:solidFill>
                  <a:schemeClr val="accent1"/>
                </a:solidFill>
                <a:latin typeface="Arial" charset="0"/>
                <a:cs typeface="Arial" charset="0"/>
              </a:defRPr>
            </a:lvl1pPr>
          </a:lstStyle>
          <a:p>
            <a:r>
              <a:rPr lang="cs-CZ" smtClean="0"/>
              <a:t>Klepnutím lze upravit styl předlohy podnadpisů.</a:t>
            </a:r>
          </a:p>
        </p:txBody>
      </p:sp>
    </p:spTree>
    <p:extLst>
      <p:ext uri="{BB962C8B-B14F-4D97-AF65-F5344CB8AC3E}">
        <p14:creationId xmlns:p14="http://schemas.microsoft.com/office/powerpoint/2010/main" val="223280159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Zástupný symbol pro nadpis 1"/>
          <p:cNvSpPr>
            <a:spLocks noGrp="1"/>
          </p:cNvSpPr>
          <p:nvPr>
            <p:ph type="title"/>
          </p:nvPr>
        </p:nvSpPr>
        <p:spPr bwMode="auto">
          <a:xfrm>
            <a:off x="1008063" y="360363"/>
            <a:ext cx="8675687" cy="10795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cs-CZ" dirty="0" smtClean="0"/>
              <a:t>Kliknutím lze upravit styl.</a:t>
            </a:r>
          </a:p>
        </p:txBody>
      </p:sp>
      <p:sp>
        <p:nvSpPr>
          <p:cNvPr id="1027" name="Zástupný symbol pro text 2"/>
          <p:cNvSpPr>
            <a:spLocks noGrp="1"/>
          </p:cNvSpPr>
          <p:nvPr>
            <p:ph type="body" idx="1"/>
          </p:nvPr>
        </p:nvSpPr>
        <p:spPr bwMode="auto">
          <a:xfrm>
            <a:off x="1008063" y="1620838"/>
            <a:ext cx="8675687" cy="51339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8586788" y="7008813"/>
            <a:ext cx="1096962" cy="250825"/>
          </a:xfrm>
          <a:prstGeom prst="rect">
            <a:avLst/>
          </a:prstGeom>
        </p:spPr>
        <p:txBody>
          <a:bodyPr vert="horz" lIns="0" tIns="0" rIns="0" bIns="0" rtlCol="0" anchor="ctr"/>
          <a:lstStyle>
            <a:lvl1pPr algn="r" defTabSz="1043056" fontAlgn="auto">
              <a:spcBef>
                <a:spcPts val="0"/>
              </a:spcBef>
              <a:spcAft>
                <a:spcPts val="0"/>
              </a:spcAft>
              <a:defRPr sz="1000">
                <a:solidFill>
                  <a:schemeClr val="tx1"/>
                </a:solidFill>
                <a:latin typeface="Calibri" pitchFamily="34" charset="0"/>
                <a:cs typeface="Arial" pitchFamily="34" charset="0"/>
              </a:defRPr>
            </a:lvl1pPr>
          </a:lstStyle>
          <a:p>
            <a:pPr>
              <a:defRPr/>
            </a:pPr>
            <a:fld id="{815FFCBB-1CCC-4018-9456-C187A4B58299}" type="datetime1">
              <a:rPr lang="cs-CZ"/>
              <a:pPr>
                <a:defRPr/>
              </a:pPr>
              <a:t>21.2.2018</a:t>
            </a:fld>
            <a:endParaRPr lang="cs-CZ"/>
          </a:p>
        </p:txBody>
      </p:sp>
      <p:sp>
        <p:nvSpPr>
          <p:cNvPr id="5" name="Zástupný symbol pro zápatí 4"/>
          <p:cNvSpPr>
            <a:spLocks noGrp="1"/>
          </p:cNvSpPr>
          <p:nvPr>
            <p:ph type="ftr" sz="quarter" idx="3"/>
          </p:nvPr>
        </p:nvSpPr>
        <p:spPr>
          <a:xfrm>
            <a:off x="1025525" y="7008813"/>
            <a:ext cx="7415213" cy="250825"/>
          </a:xfrm>
          <a:prstGeom prst="rect">
            <a:avLst/>
          </a:prstGeom>
        </p:spPr>
        <p:txBody>
          <a:bodyPr vert="horz" lIns="0" tIns="0" rIns="0" bIns="0" rtlCol="0" anchor="ctr"/>
          <a:lstStyle>
            <a:lvl1pPr algn="l" defTabSz="1043056" fontAlgn="auto">
              <a:spcBef>
                <a:spcPts val="0"/>
              </a:spcBef>
              <a:spcAft>
                <a:spcPts val="0"/>
              </a:spcAft>
              <a:defRPr sz="1000">
                <a:solidFill>
                  <a:schemeClr val="tx1"/>
                </a:solidFill>
                <a:latin typeface="Calibri" pitchFamily="34" charset="0"/>
                <a:cs typeface="Arial" pitchFamily="34" charset="0"/>
              </a:defRPr>
            </a:lvl1pPr>
          </a:lstStyle>
          <a:p>
            <a:pPr>
              <a:defRPr/>
            </a:pPr>
            <a:endParaRPr lang="cs-CZ"/>
          </a:p>
        </p:txBody>
      </p:sp>
      <p:sp>
        <p:nvSpPr>
          <p:cNvPr id="6" name="Zástupný symbol pro číslo snímku 5"/>
          <p:cNvSpPr>
            <a:spLocks noGrp="1"/>
          </p:cNvSpPr>
          <p:nvPr>
            <p:ph type="sldNum" sz="quarter" idx="4"/>
          </p:nvPr>
        </p:nvSpPr>
        <p:spPr bwMode="auto">
          <a:xfrm>
            <a:off x="360363" y="7008813"/>
            <a:ext cx="520700" cy="250825"/>
          </a:xfrm>
          <a:prstGeom prst="rect">
            <a:avLst/>
          </a:prstGeom>
          <a:noFill/>
          <a:ln w="9525">
            <a:noFill/>
            <a:miter lim="800000"/>
            <a:headEnd/>
            <a:tailEnd/>
          </a:ln>
        </p:spPr>
        <p:txBody>
          <a:bodyPr vert="horz" wrap="square" lIns="71975" tIns="0" rIns="0" bIns="0" numCol="1" anchor="ctr" anchorCtr="0" compatLnSpc="1">
            <a:prstTxWarp prst="textNoShape">
              <a:avLst/>
            </a:prstTxWarp>
          </a:bodyPr>
          <a:lstStyle>
            <a:lvl1pPr algn="l" defTabSz="1043056" fontAlgn="auto">
              <a:spcBef>
                <a:spcPts val="0"/>
              </a:spcBef>
              <a:spcAft>
                <a:spcPts val="0"/>
              </a:spcAft>
              <a:defRPr sz="1000" b="1">
                <a:solidFill>
                  <a:schemeClr val="tx1"/>
                </a:solidFill>
                <a:latin typeface="Calibri" pitchFamily="34" charset="0"/>
                <a:cs typeface="Arial" pitchFamily="34" charset="0"/>
              </a:defRPr>
            </a:lvl1pPr>
          </a:lstStyle>
          <a:p>
            <a:pPr>
              <a:defRPr/>
            </a:pPr>
            <a:fld id="{D60B79B0-B731-4496-BD71-8DF1B760474A}" type="slidenum">
              <a:rPr lang="cs-CZ"/>
              <a:pPr>
                <a:defRPr/>
              </a:pPr>
              <a:t>‹#›</a:t>
            </a:fld>
            <a:endParaRPr lang="cs-CZ"/>
          </a:p>
        </p:txBody>
      </p:sp>
      <p:cxnSp>
        <p:nvCxnSpPr>
          <p:cNvPr id="1031" name="Přímá spojnice 7"/>
          <p:cNvCxnSpPr>
            <a:cxnSpLocks noChangeShapeType="1"/>
          </p:cNvCxnSpPr>
          <p:nvPr/>
        </p:nvCxnSpPr>
        <p:spPr bwMode="auto">
          <a:xfrm>
            <a:off x="360363" y="7008813"/>
            <a:ext cx="0" cy="250825"/>
          </a:xfrm>
          <a:prstGeom prst="line">
            <a:avLst/>
          </a:prstGeom>
          <a:noFill/>
          <a:ln w="12700" algn="ctr">
            <a:solidFill>
              <a:schemeClr val="accent2"/>
            </a:solidFill>
            <a:round/>
            <a:headEnd/>
            <a:tailEnd/>
          </a:ln>
        </p:spPr>
      </p:cxnSp>
    </p:spTree>
  </p:cSld>
  <p:clrMap bg1="lt1" tx1="dk1" bg2="lt2" tx2="dk2" accent1="accent1" accent2="accent2" accent3="accent3" accent4="accent4" accent5="accent5" accent6="accent6" hlink="hlink" folHlink="folHlink"/>
  <p:sldLayoutIdLst>
    <p:sldLayoutId id="2147483738" r:id="rId1"/>
    <p:sldLayoutId id="2147483739" r:id="rId2"/>
    <p:sldLayoutId id="2147483734" r:id="rId3"/>
    <p:sldLayoutId id="2147483735" r:id="rId4"/>
    <p:sldLayoutId id="2147483736" r:id="rId5"/>
    <p:sldLayoutId id="2147483737" r:id="rId6"/>
    <p:sldLayoutId id="2147483740" r:id="rId7"/>
  </p:sldLayoutIdLst>
  <p:hf hdr="0" ftr="0" dt="0"/>
  <p:txStyles>
    <p:titleStyle>
      <a:lvl1pPr algn="l" defTabSz="1042988" rtl="0" eaLnBrk="1" fontAlgn="base" hangingPunct="1">
        <a:spcBef>
          <a:spcPct val="0"/>
        </a:spcBef>
        <a:spcAft>
          <a:spcPct val="0"/>
        </a:spcAft>
        <a:defRPr sz="2800" b="1" kern="1200" cap="all">
          <a:solidFill>
            <a:schemeClr val="tx1"/>
          </a:solidFill>
          <a:latin typeface="Calibri" pitchFamily="34" charset="0"/>
          <a:ea typeface="+mj-ea"/>
          <a:cs typeface="Arial" pitchFamily="34" charset="0"/>
        </a:defRPr>
      </a:lvl1pPr>
      <a:lvl2pPr algn="l" defTabSz="1042988" rtl="0" eaLnBrk="1" fontAlgn="base" hangingPunct="1">
        <a:spcBef>
          <a:spcPct val="0"/>
        </a:spcBef>
        <a:spcAft>
          <a:spcPct val="0"/>
        </a:spcAft>
        <a:defRPr sz="2800" b="1">
          <a:solidFill>
            <a:schemeClr val="tx1"/>
          </a:solidFill>
          <a:latin typeface="Calibri" pitchFamily="34" charset="0"/>
          <a:cs typeface="Arial" charset="0"/>
        </a:defRPr>
      </a:lvl2pPr>
      <a:lvl3pPr algn="l" defTabSz="1042988" rtl="0" eaLnBrk="1" fontAlgn="base" hangingPunct="1">
        <a:spcBef>
          <a:spcPct val="0"/>
        </a:spcBef>
        <a:spcAft>
          <a:spcPct val="0"/>
        </a:spcAft>
        <a:defRPr sz="2800" b="1">
          <a:solidFill>
            <a:schemeClr val="tx1"/>
          </a:solidFill>
          <a:latin typeface="Calibri" pitchFamily="34" charset="0"/>
          <a:cs typeface="Arial" charset="0"/>
        </a:defRPr>
      </a:lvl3pPr>
      <a:lvl4pPr algn="l" defTabSz="1042988" rtl="0" eaLnBrk="1" fontAlgn="base" hangingPunct="1">
        <a:spcBef>
          <a:spcPct val="0"/>
        </a:spcBef>
        <a:spcAft>
          <a:spcPct val="0"/>
        </a:spcAft>
        <a:defRPr sz="2800" b="1">
          <a:solidFill>
            <a:schemeClr val="tx1"/>
          </a:solidFill>
          <a:latin typeface="Calibri" pitchFamily="34" charset="0"/>
          <a:cs typeface="Arial" charset="0"/>
        </a:defRPr>
      </a:lvl4pPr>
      <a:lvl5pPr algn="l" defTabSz="1042988" rtl="0" eaLnBrk="1" fontAlgn="base" hangingPunct="1">
        <a:spcBef>
          <a:spcPct val="0"/>
        </a:spcBef>
        <a:spcAft>
          <a:spcPct val="0"/>
        </a:spcAft>
        <a:defRPr sz="2800" b="1">
          <a:solidFill>
            <a:schemeClr val="tx1"/>
          </a:solidFill>
          <a:latin typeface="Calibri" pitchFamily="34" charset="0"/>
          <a:cs typeface="Arial" charset="0"/>
        </a:defRPr>
      </a:lvl5pPr>
      <a:lvl6pPr marL="457200" algn="l" defTabSz="1042988" rtl="0" eaLnBrk="1" fontAlgn="base" hangingPunct="1">
        <a:spcBef>
          <a:spcPct val="0"/>
        </a:spcBef>
        <a:spcAft>
          <a:spcPct val="0"/>
        </a:spcAft>
        <a:defRPr sz="2600" b="1">
          <a:solidFill>
            <a:schemeClr val="tx1"/>
          </a:solidFill>
          <a:latin typeface="Arial" charset="0"/>
          <a:cs typeface="Arial" charset="0"/>
        </a:defRPr>
      </a:lvl6pPr>
      <a:lvl7pPr marL="914400" algn="l" defTabSz="1042988" rtl="0" eaLnBrk="1" fontAlgn="base" hangingPunct="1">
        <a:spcBef>
          <a:spcPct val="0"/>
        </a:spcBef>
        <a:spcAft>
          <a:spcPct val="0"/>
        </a:spcAft>
        <a:defRPr sz="2600" b="1">
          <a:solidFill>
            <a:schemeClr val="tx1"/>
          </a:solidFill>
          <a:latin typeface="Arial" charset="0"/>
          <a:cs typeface="Arial" charset="0"/>
        </a:defRPr>
      </a:lvl7pPr>
      <a:lvl8pPr marL="1371600" algn="l" defTabSz="1042988" rtl="0" eaLnBrk="1" fontAlgn="base" hangingPunct="1">
        <a:spcBef>
          <a:spcPct val="0"/>
        </a:spcBef>
        <a:spcAft>
          <a:spcPct val="0"/>
        </a:spcAft>
        <a:defRPr sz="2600" b="1">
          <a:solidFill>
            <a:schemeClr val="tx1"/>
          </a:solidFill>
          <a:latin typeface="Arial" charset="0"/>
          <a:cs typeface="Arial" charset="0"/>
        </a:defRPr>
      </a:lvl8pPr>
      <a:lvl9pPr marL="1828800" algn="l" defTabSz="1042988" rtl="0" eaLnBrk="1" fontAlgn="base" hangingPunct="1">
        <a:spcBef>
          <a:spcPct val="0"/>
        </a:spcBef>
        <a:spcAft>
          <a:spcPct val="0"/>
        </a:spcAft>
        <a:defRPr sz="2600" b="1">
          <a:solidFill>
            <a:schemeClr val="tx1"/>
          </a:solidFill>
          <a:latin typeface="Arial" charset="0"/>
          <a:cs typeface="Arial" charset="0"/>
        </a:defRPr>
      </a:lvl9pPr>
    </p:titleStyle>
    <p:bodyStyle>
      <a:lvl1pPr marL="390525" indent="-390525" algn="l" defTabSz="1042988" rtl="0" eaLnBrk="1" fontAlgn="base" hangingPunct="1">
        <a:spcBef>
          <a:spcPct val="20000"/>
        </a:spcBef>
        <a:spcAft>
          <a:spcPct val="0"/>
        </a:spcAft>
        <a:buClr>
          <a:schemeClr val="accent2"/>
        </a:buClr>
        <a:buSzPct val="80000"/>
        <a:buFont typeface="Wingdings" pitchFamily="2" charset="2"/>
        <a:buChar char="n"/>
        <a:defRPr b="1" kern="1200">
          <a:solidFill>
            <a:schemeClr val="tx1"/>
          </a:solidFill>
          <a:latin typeface="Calibri" pitchFamily="34" charset="0"/>
          <a:ea typeface="+mn-ea"/>
          <a:cs typeface="Arial" pitchFamily="34" charset="0"/>
        </a:defRPr>
      </a:lvl1pPr>
      <a:lvl2pPr marL="846138" indent="-327025" algn="l" defTabSz="1042988" rtl="0" eaLnBrk="1" fontAlgn="base" hangingPunct="1">
        <a:spcBef>
          <a:spcPct val="20000"/>
        </a:spcBef>
        <a:spcAft>
          <a:spcPct val="0"/>
        </a:spcAft>
        <a:buClr>
          <a:schemeClr val="accent2"/>
        </a:buClr>
        <a:buSzPct val="80000"/>
        <a:buFont typeface="Wingdings" pitchFamily="2" charset="2"/>
        <a:buChar char=""/>
        <a:defRPr sz="1600" b="1" kern="1200">
          <a:solidFill>
            <a:schemeClr val="tx1"/>
          </a:solidFill>
          <a:latin typeface="Calibri" pitchFamily="34" charset="0"/>
          <a:ea typeface="+mn-ea"/>
          <a:cs typeface="Arial" pitchFamily="34" charset="0"/>
        </a:defRPr>
      </a:lvl2pPr>
      <a:lvl3pPr marL="1303338" indent="-260350" algn="l" defTabSz="1042988" rtl="0" eaLnBrk="1" fontAlgn="base" hangingPunct="1">
        <a:spcBef>
          <a:spcPct val="20000"/>
        </a:spcBef>
        <a:spcAft>
          <a:spcPct val="0"/>
        </a:spcAft>
        <a:buClr>
          <a:schemeClr val="accent2"/>
        </a:buClr>
        <a:buSzPct val="80000"/>
        <a:buFont typeface="Symbol" pitchFamily="18" charset="2"/>
        <a:buChar char=""/>
        <a:defRPr sz="1400" i="1" kern="1200">
          <a:solidFill>
            <a:schemeClr val="tx1"/>
          </a:solidFill>
          <a:latin typeface="Calibri" pitchFamily="34" charset="0"/>
          <a:ea typeface="+mn-ea"/>
          <a:cs typeface="Arial" pitchFamily="34" charset="0"/>
        </a:defRPr>
      </a:lvl3pPr>
      <a:lvl4pPr marL="1824038" indent="-263525" algn="l" defTabSz="1042988" rtl="0" eaLnBrk="1" fontAlgn="base" hangingPunct="1">
        <a:spcBef>
          <a:spcPct val="20000"/>
        </a:spcBef>
        <a:spcAft>
          <a:spcPct val="0"/>
        </a:spcAft>
        <a:buClr>
          <a:schemeClr val="accent2"/>
        </a:buClr>
        <a:buSzPct val="80000"/>
        <a:buFont typeface="Symbol" pitchFamily="18" charset="2"/>
        <a:buChar char=""/>
        <a:defRPr sz="1400" i="1" kern="1200">
          <a:solidFill>
            <a:schemeClr val="tx1"/>
          </a:solidFill>
          <a:latin typeface="Calibri" pitchFamily="34" charset="0"/>
          <a:ea typeface="+mn-ea"/>
          <a:cs typeface="Arial" pitchFamily="34" charset="0"/>
        </a:defRPr>
      </a:lvl4pPr>
      <a:lvl5pPr marL="2344738" indent="-258763" algn="l" defTabSz="1042988" rtl="0" eaLnBrk="1" fontAlgn="base" hangingPunct="1">
        <a:spcBef>
          <a:spcPct val="20000"/>
        </a:spcBef>
        <a:spcAft>
          <a:spcPct val="0"/>
        </a:spcAft>
        <a:buClr>
          <a:schemeClr val="accent2"/>
        </a:buClr>
        <a:buSzPct val="80000"/>
        <a:buFont typeface="Symbol" pitchFamily="18" charset="2"/>
        <a:buChar char=""/>
        <a:defRPr sz="1400" i="1" kern="1200">
          <a:solidFill>
            <a:schemeClr val="tx1"/>
          </a:solidFill>
          <a:latin typeface="Calibri" pitchFamily="34" charset="0"/>
          <a:ea typeface="+mn-ea"/>
          <a:cs typeface="Arial"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cs-CZ"/>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1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098228" y="900311"/>
            <a:ext cx="8621464" cy="5400599"/>
          </a:xfrm>
        </p:spPr>
        <p:txBody>
          <a:bodyPr/>
          <a:lstStyle/>
          <a:p>
            <a:r>
              <a:rPr lang="cs-CZ" dirty="0" smtClean="0">
                <a:solidFill>
                  <a:srgbClr val="FF0000"/>
                </a:solidFill>
              </a:rPr>
              <a:t>1. Do názvu dát aspoň v ČR</a:t>
            </a:r>
          </a:p>
          <a:p>
            <a:r>
              <a:rPr lang="cs-CZ" dirty="0" smtClean="0">
                <a:solidFill>
                  <a:srgbClr val="FF0000"/>
                </a:solidFill>
              </a:rPr>
              <a:t>2. Blíže specifikovat cíle práce (</a:t>
            </a:r>
            <a:r>
              <a:rPr lang="cs-CZ" dirty="0" err="1" smtClean="0">
                <a:solidFill>
                  <a:srgbClr val="FF0000"/>
                </a:solidFill>
              </a:rPr>
              <a:t>slide</a:t>
            </a:r>
            <a:r>
              <a:rPr lang="cs-CZ" dirty="0" smtClean="0">
                <a:solidFill>
                  <a:srgbClr val="FF0000"/>
                </a:solidFill>
              </a:rPr>
              <a:t> 2, aby to bylo v souladu se </a:t>
            </a:r>
            <a:r>
              <a:rPr lang="cs-CZ" dirty="0" err="1" smtClean="0">
                <a:solidFill>
                  <a:srgbClr val="FF0000"/>
                </a:solidFill>
              </a:rPr>
              <a:t>slide</a:t>
            </a:r>
            <a:r>
              <a:rPr lang="cs-CZ" dirty="0" smtClean="0">
                <a:solidFill>
                  <a:srgbClr val="FF0000"/>
                </a:solidFill>
              </a:rPr>
              <a:t> 3 .. </a:t>
            </a:r>
            <a:r>
              <a:rPr lang="cs-CZ" dirty="0" err="1" smtClean="0">
                <a:solidFill>
                  <a:srgbClr val="FF0000"/>
                </a:solidFill>
              </a:rPr>
              <a:t>Tzn</a:t>
            </a:r>
            <a:r>
              <a:rPr lang="cs-CZ" dirty="0" smtClean="0">
                <a:solidFill>
                  <a:srgbClr val="FF0000"/>
                </a:solidFill>
              </a:rPr>
              <a:t> ukázat chování v době krize,</a:t>
            </a:r>
          </a:p>
          <a:p>
            <a:r>
              <a:rPr lang="cs-CZ" dirty="0" smtClean="0">
                <a:solidFill>
                  <a:srgbClr val="FF0000"/>
                </a:solidFill>
              </a:rPr>
              <a:t>3. Závěr udělat souhrn všech 3 analýz </a:t>
            </a:r>
          </a:p>
          <a:p>
            <a:endParaRPr lang="cs-CZ" dirty="0"/>
          </a:p>
        </p:txBody>
      </p:sp>
    </p:spTree>
    <p:extLst>
      <p:ext uri="{BB962C8B-B14F-4D97-AF65-F5344CB8AC3E}">
        <p14:creationId xmlns:p14="http://schemas.microsoft.com/office/powerpoint/2010/main" val="3629916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a:xfrm>
            <a:off x="738188" y="612279"/>
            <a:ext cx="8675687" cy="7222654"/>
          </a:xfrm>
        </p:spPr>
        <p:txBody>
          <a:bodyPr/>
          <a:lstStyle/>
          <a:p>
            <a:pPr lvl="2" hangingPunct="0">
              <a:buClr>
                <a:srgbClr val="002060"/>
              </a:buClr>
            </a:pPr>
            <a:endParaRPr lang="cs-CZ" sz="2000" dirty="0" smtClean="0"/>
          </a:p>
          <a:p>
            <a:pPr marL="519113" lvl="1" indent="0" hangingPunct="0">
              <a:buClr>
                <a:srgbClr val="002060"/>
              </a:buClr>
              <a:buNone/>
            </a:pPr>
            <a:endParaRPr lang="cs-CZ" sz="2200" dirty="0"/>
          </a:p>
          <a:p>
            <a:pPr lvl="2" hangingPunct="0">
              <a:buClr>
                <a:srgbClr val="002060"/>
              </a:buClr>
            </a:pPr>
            <a:endParaRPr lang="cs-CZ" sz="2000" dirty="0"/>
          </a:p>
          <a:p>
            <a:pPr lvl="2" hangingPunct="0">
              <a:buClr>
                <a:srgbClr val="002060"/>
              </a:buClr>
            </a:pPr>
            <a:endParaRPr lang="cs-CZ" sz="2000" dirty="0" smtClean="0"/>
          </a:p>
          <a:p>
            <a:endParaRPr lang="en-US" dirty="0"/>
          </a:p>
        </p:txBody>
      </p:sp>
      <p:pic>
        <p:nvPicPr>
          <p:cNvPr id="3" name="Obrázek 2"/>
          <p:cNvPicPr/>
          <p:nvPr/>
        </p:nvPicPr>
        <p:blipFill>
          <a:blip r:embed="rId3">
            <a:extLst>
              <a:ext uri="{28A0092B-C50C-407E-A947-70E740481C1C}">
                <a14:useLocalDpi xmlns:a14="http://schemas.microsoft.com/office/drawing/2010/main" val="0"/>
              </a:ext>
            </a:extLst>
          </a:blip>
          <a:srcRect/>
          <a:stretch>
            <a:fillRect/>
          </a:stretch>
        </p:blipFill>
        <p:spPr bwMode="auto">
          <a:xfrm>
            <a:off x="1602284" y="1836415"/>
            <a:ext cx="7488832" cy="4233634"/>
          </a:xfrm>
          <a:prstGeom prst="rect">
            <a:avLst/>
          </a:prstGeom>
          <a:noFill/>
          <a:ln>
            <a:noFill/>
          </a:ln>
        </p:spPr>
      </p:pic>
      <p:sp>
        <p:nvSpPr>
          <p:cNvPr id="2" name="Obdélník 1"/>
          <p:cNvSpPr/>
          <p:nvPr/>
        </p:nvSpPr>
        <p:spPr>
          <a:xfrm>
            <a:off x="1602284" y="756295"/>
            <a:ext cx="5346700" cy="430887"/>
          </a:xfrm>
          <a:prstGeom prst="rect">
            <a:avLst/>
          </a:prstGeom>
        </p:spPr>
        <p:txBody>
          <a:bodyPr>
            <a:spAutoFit/>
          </a:bodyPr>
          <a:lstStyle/>
          <a:p>
            <a:r>
              <a:rPr lang="en-US" sz="2200" b="1" dirty="0" smtClean="0"/>
              <a:t>V</a:t>
            </a:r>
            <a:r>
              <a:rPr lang="cs-CZ" sz="2200" b="1" dirty="0" smtClean="0"/>
              <a:t>ý</a:t>
            </a:r>
            <a:r>
              <a:rPr lang="en-US" sz="2200" b="1" dirty="0" err="1" smtClean="0"/>
              <a:t>sledek</a:t>
            </a:r>
            <a:r>
              <a:rPr lang="en-US" sz="2200" b="1" dirty="0" smtClean="0"/>
              <a:t> </a:t>
            </a:r>
            <a:r>
              <a:rPr lang="cs-CZ" sz="2200" b="1" dirty="0" smtClean="0"/>
              <a:t>lineární regrese, modelující růst PH</a:t>
            </a:r>
            <a:endParaRPr lang="cs-CZ" sz="2200" b="1" dirty="0"/>
          </a:p>
        </p:txBody>
      </p:sp>
    </p:spTree>
    <p:extLst>
      <p:ext uri="{BB962C8B-B14F-4D97-AF65-F5344CB8AC3E}">
        <p14:creationId xmlns:p14="http://schemas.microsoft.com/office/powerpoint/2010/main" val="28154106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a:xfrm>
            <a:off x="738188" y="612279"/>
            <a:ext cx="8675687" cy="7222654"/>
          </a:xfrm>
        </p:spPr>
        <p:txBody>
          <a:bodyPr/>
          <a:lstStyle/>
          <a:p>
            <a:pPr lvl="1" hangingPunct="0">
              <a:buClr>
                <a:srgbClr val="002060"/>
              </a:buClr>
            </a:pPr>
            <a:r>
              <a:rPr lang="cs-CZ" sz="2200" dirty="0" smtClean="0"/>
              <a:t>Agregovaná data za výrobní průmysl v ČR ukazují na </a:t>
            </a:r>
            <a:r>
              <a:rPr lang="cs-CZ" sz="2200" dirty="0"/>
              <a:t>schopnost </a:t>
            </a:r>
            <a:r>
              <a:rPr lang="cs-CZ" sz="2200" dirty="0" err="1" smtClean="0"/>
              <a:t>hi-tech</a:t>
            </a:r>
            <a:r>
              <a:rPr lang="cs-CZ" sz="2200" dirty="0" smtClean="0"/>
              <a:t> </a:t>
            </a:r>
            <a:r>
              <a:rPr lang="cs-CZ" sz="2200" dirty="0"/>
              <a:t>sektoru </a:t>
            </a:r>
            <a:r>
              <a:rPr lang="cs-CZ" sz="2200" dirty="0" smtClean="0"/>
              <a:t>vypořádat se s následky krize lépe </a:t>
            </a:r>
          </a:p>
          <a:p>
            <a:pPr lvl="1" hangingPunct="0">
              <a:buClr>
                <a:srgbClr val="002060"/>
              </a:buClr>
            </a:pPr>
            <a:r>
              <a:rPr lang="cs-CZ" sz="2200" dirty="0" smtClean="0"/>
              <a:t>Analýza finančních dat u konkrétních firem neprokázala významný rozdíl mezi </a:t>
            </a:r>
            <a:r>
              <a:rPr lang="cs-CZ" sz="2200" dirty="0" err="1" smtClean="0"/>
              <a:t>hi-tech</a:t>
            </a:r>
            <a:r>
              <a:rPr lang="cs-CZ" sz="2200" dirty="0" smtClean="0"/>
              <a:t> a </a:t>
            </a:r>
            <a:r>
              <a:rPr lang="cs-CZ" sz="2200" dirty="0" err="1" smtClean="0"/>
              <a:t>low-tech</a:t>
            </a:r>
            <a:r>
              <a:rPr lang="cs-CZ" sz="2200" dirty="0" smtClean="0"/>
              <a:t> firmami</a:t>
            </a:r>
          </a:p>
          <a:p>
            <a:pPr lvl="1" hangingPunct="0">
              <a:buClr>
                <a:srgbClr val="002060"/>
              </a:buClr>
            </a:pPr>
            <a:r>
              <a:rPr lang="cs-CZ" sz="2200" dirty="0" smtClean="0"/>
              <a:t>Rozdíly </a:t>
            </a:r>
            <a:r>
              <a:rPr lang="cs-CZ" sz="2200" dirty="0" smtClean="0"/>
              <a:t>mezi vzorkem a celou populací mohou být způsobeny těmito faktory:</a:t>
            </a:r>
          </a:p>
          <a:p>
            <a:pPr lvl="2" hangingPunct="0">
              <a:buClr>
                <a:srgbClr val="002060"/>
              </a:buClr>
            </a:pPr>
            <a:r>
              <a:rPr lang="cs-CZ" sz="2000" dirty="0" smtClean="0"/>
              <a:t>Do analýzy finančních dat byly zahrnuty pouze takové firmy, které  poskytovaly finanční data v dostatečné kvalitě a historii a byly ekonomicky </a:t>
            </a:r>
            <a:r>
              <a:rPr lang="cs-CZ" sz="2000" dirty="0" smtClean="0"/>
              <a:t>aktivní a dosahovaly kladných hodnot vysvětlovaných proměnných. </a:t>
            </a:r>
            <a:endParaRPr lang="cs-CZ" sz="2000" dirty="0" smtClean="0"/>
          </a:p>
          <a:p>
            <a:pPr lvl="2" hangingPunct="0">
              <a:buClr>
                <a:srgbClr val="002060"/>
              </a:buClr>
            </a:pPr>
            <a:r>
              <a:rPr lang="cs-CZ" sz="2000" dirty="0" smtClean="0"/>
              <a:t>Platí, že firmy vybrané na základě účetních závěrek jsou větší a kvalitnější než je průměrná firma v populaci (kam spadají ekonomicky neaktivní firmy, živnostníci apod.)</a:t>
            </a:r>
          </a:p>
          <a:p>
            <a:pPr lvl="2" hangingPunct="0">
              <a:buClr>
                <a:srgbClr val="002060"/>
              </a:buClr>
            </a:pPr>
            <a:r>
              <a:rPr lang="cs-CZ" sz="2000" dirty="0" smtClean="0"/>
              <a:t>Čištění dat a odstranění odlehlých pozorování – ze vzorku bylo odstraněno cca 5% extrémních pozorování dle výše a změny PH. Tyto firmy mohou v případě velmi velkých firem významně ovlivnit výsledky celého odvětví, avšak také výrazně zkreslují výsledky evaluací </a:t>
            </a:r>
          </a:p>
          <a:p>
            <a:pPr lvl="2" hangingPunct="0">
              <a:buClr>
                <a:srgbClr val="002060"/>
              </a:buClr>
            </a:pPr>
            <a:endParaRPr lang="cs-CZ" sz="2000" dirty="0" smtClean="0"/>
          </a:p>
          <a:p>
            <a:pPr marL="519113" lvl="1" indent="0" hangingPunct="0">
              <a:buClr>
                <a:srgbClr val="002060"/>
              </a:buClr>
              <a:buNone/>
            </a:pPr>
            <a:endParaRPr lang="cs-CZ" sz="2200" dirty="0"/>
          </a:p>
          <a:p>
            <a:pPr lvl="2" hangingPunct="0">
              <a:buClr>
                <a:srgbClr val="002060"/>
              </a:buClr>
            </a:pPr>
            <a:endParaRPr lang="cs-CZ" sz="2000" dirty="0"/>
          </a:p>
          <a:p>
            <a:pPr lvl="2" hangingPunct="0">
              <a:buClr>
                <a:srgbClr val="002060"/>
              </a:buClr>
            </a:pPr>
            <a:endParaRPr lang="cs-CZ" sz="2000" dirty="0" smtClean="0"/>
          </a:p>
          <a:p>
            <a:endParaRPr lang="en-US" dirty="0"/>
          </a:p>
        </p:txBody>
      </p:sp>
    </p:spTree>
    <p:extLst>
      <p:ext uri="{BB962C8B-B14F-4D97-AF65-F5344CB8AC3E}">
        <p14:creationId xmlns:p14="http://schemas.microsoft.com/office/powerpoint/2010/main" val="41818921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3"/>
          <p:cNvSpPr>
            <a:spLocks noGrp="1"/>
          </p:cNvSpPr>
          <p:nvPr>
            <p:ph type="title"/>
          </p:nvPr>
        </p:nvSpPr>
        <p:spPr>
          <a:xfrm>
            <a:off x="594172" y="2268463"/>
            <a:ext cx="8675687" cy="1079500"/>
          </a:xfrm>
        </p:spPr>
        <p:txBody>
          <a:bodyPr/>
          <a:lstStyle/>
          <a:p>
            <a:pPr marL="1090613" lvl="1" indent="-571500" hangingPunct="0">
              <a:buClr>
                <a:srgbClr val="002060"/>
              </a:buClr>
              <a:buFont typeface="+mj-lt"/>
              <a:buAutoNum type="romanUcPeriod" startAt="2"/>
            </a:pPr>
            <a:r>
              <a:rPr lang="cs-CZ" dirty="0"/>
              <a:t>Analýza </a:t>
            </a:r>
            <a:r>
              <a:rPr lang="cs-CZ" dirty="0" smtClean="0"/>
              <a:t>souhrnné produktivity faktorů a </a:t>
            </a:r>
            <a:r>
              <a:rPr lang="cs-CZ" dirty="0" smtClean="0"/>
              <a:t>její vliv na konvergenci regionů</a:t>
            </a:r>
            <a:endParaRPr lang="cs-CZ" dirty="0"/>
          </a:p>
        </p:txBody>
      </p:sp>
    </p:spTree>
    <p:extLst>
      <p:ext uri="{BB962C8B-B14F-4D97-AF65-F5344CB8AC3E}">
        <p14:creationId xmlns:p14="http://schemas.microsoft.com/office/powerpoint/2010/main" val="32987355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a:xfrm>
            <a:off x="666180" y="1548383"/>
            <a:ext cx="9577064" cy="6286550"/>
          </a:xfrm>
        </p:spPr>
        <p:txBody>
          <a:bodyPr/>
          <a:lstStyle/>
          <a:p>
            <a:pPr lvl="1" hangingPunct="0">
              <a:buClr>
                <a:srgbClr val="002060"/>
              </a:buClr>
            </a:pPr>
            <a:r>
              <a:rPr lang="cs-CZ" sz="2200" b="0" dirty="0" smtClean="0"/>
              <a:t>Vyjadřuje technologický pokrok, kvalitu lidského kapitálu, otevřenost ekonomiky a další vlivy, které mají vliv na výslednou produkci, ale nejdou vysvětlit akumulací K a L</a:t>
            </a:r>
          </a:p>
          <a:p>
            <a:pPr lvl="1" hangingPunct="0">
              <a:buClr>
                <a:srgbClr val="002060"/>
              </a:buClr>
            </a:pPr>
            <a:r>
              <a:rPr lang="cs-CZ" sz="2200" b="0" dirty="0" smtClean="0"/>
              <a:t>Dle exogenní neoklasické teorie umožnuje TFP růst i ve stabilním stavu </a:t>
            </a:r>
          </a:p>
          <a:p>
            <a:pPr lvl="1" hangingPunct="0">
              <a:buClr>
                <a:srgbClr val="002060"/>
              </a:buClr>
            </a:pPr>
            <a:r>
              <a:rPr lang="cs-CZ" sz="2200" b="0" dirty="0" smtClean="0"/>
              <a:t>Endogenní teorie </a:t>
            </a:r>
            <a:r>
              <a:rPr lang="cs-CZ" sz="2200" b="0" dirty="0"/>
              <a:t>(např. </a:t>
            </a:r>
            <a:r>
              <a:rPr lang="cs-CZ" sz="2200" b="0" dirty="0" smtClean="0"/>
              <a:t>Romer 1990</a:t>
            </a:r>
            <a:r>
              <a:rPr lang="en-US" sz="2200" b="0" dirty="0" smtClean="0"/>
              <a:t>, </a:t>
            </a:r>
            <a:r>
              <a:rPr lang="en-US" sz="2200" b="0" dirty="0" err="1" smtClean="0"/>
              <a:t>Aghion</a:t>
            </a:r>
            <a:r>
              <a:rPr lang="en-US" sz="2200" b="0" dirty="0" smtClean="0"/>
              <a:t> a </a:t>
            </a:r>
            <a:r>
              <a:rPr lang="en-US" sz="2200" b="0" dirty="0" err="1" smtClean="0"/>
              <a:t>Howit</a:t>
            </a:r>
            <a:r>
              <a:rPr lang="en-US" sz="2200" b="0" dirty="0" smtClean="0"/>
              <a:t> 1992</a:t>
            </a:r>
            <a:r>
              <a:rPr lang="cs-CZ" sz="2200" b="0" dirty="0" smtClean="0"/>
              <a:t>) tvrdí, že růst TFP lze endogenně ovlivnit investicemi do R</a:t>
            </a:r>
            <a:r>
              <a:rPr lang="en-US" sz="2200" b="0" dirty="0" smtClean="0"/>
              <a:t>&amp;D a </a:t>
            </a:r>
            <a:r>
              <a:rPr lang="cs-CZ" sz="2200" b="0" dirty="0" smtClean="0"/>
              <a:t>že růst TFP je proporcionální k růstu R</a:t>
            </a:r>
            <a:r>
              <a:rPr lang="en-US" sz="2200" b="0" dirty="0" smtClean="0"/>
              <a:t>&amp;D</a:t>
            </a:r>
            <a:endParaRPr lang="cs-CZ" sz="2200" b="0" dirty="0" smtClean="0"/>
          </a:p>
          <a:p>
            <a:pPr lvl="1" hangingPunct="0">
              <a:buClr>
                <a:srgbClr val="002060"/>
              </a:buClr>
            </a:pPr>
            <a:r>
              <a:rPr lang="cs-CZ" sz="2200" b="0" dirty="0" smtClean="0"/>
              <a:t>Pomocí TFP bývají vysvětlovány růsty některých ekonomik v minulosti a disparity </a:t>
            </a:r>
            <a:r>
              <a:rPr lang="cs-CZ" sz="2200" b="0" dirty="0"/>
              <a:t>mezi </a:t>
            </a:r>
            <a:r>
              <a:rPr lang="cs-CZ" sz="2200" b="0" dirty="0" smtClean="0"/>
              <a:t>vyspělými </a:t>
            </a:r>
            <a:r>
              <a:rPr lang="cs-CZ" sz="2200" b="0" dirty="0"/>
              <a:t>a zaostalými zeměmi (</a:t>
            </a:r>
            <a:r>
              <a:rPr lang="cs-CZ" sz="2200" b="0" dirty="0" err="1"/>
              <a:t>Prescott</a:t>
            </a:r>
            <a:r>
              <a:rPr lang="cs-CZ" sz="2200" b="0" dirty="0"/>
              <a:t> 1998, </a:t>
            </a:r>
            <a:r>
              <a:rPr lang="cs-CZ" sz="2200" b="0" dirty="0" err="1"/>
              <a:t>Hall</a:t>
            </a:r>
            <a:r>
              <a:rPr lang="cs-CZ" sz="2200" b="0" dirty="0"/>
              <a:t> and Jones 1999, </a:t>
            </a:r>
            <a:r>
              <a:rPr lang="cs-CZ" sz="2200" b="0" dirty="0" err="1"/>
              <a:t>Islam</a:t>
            </a:r>
            <a:r>
              <a:rPr lang="cs-CZ" sz="2200" b="0" dirty="0"/>
              <a:t> 1995).   </a:t>
            </a:r>
          </a:p>
          <a:p>
            <a:pPr lvl="1" hangingPunct="0">
              <a:buClr>
                <a:srgbClr val="002060"/>
              </a:buClr>
            </a:pPr>
            <a:r>
              <a:rPr lang="cs-CZ" sz="2200" b="0" dirty="0" smtClean="0"/>
              <a:t>Konvergenční kluby dle </a:t>
            </a:r>
            <a:r>
              <a:rPr lang="cs-CZ" sz="2200" b="0" dirty="0" err="1" smtClean="0"/>
              <a:t>Howitta</a:t>
            </a:r>
            <a:r>
              <a:rPr lang="cs-CZ" sz="2200" b="0" dirty="0" smtClean="0"/>
              <a:t> (2005) – 3 skupiny zemí dle rychlosti zavádění nových technologií (inovátoři rostoucí díky inovacím a investicím do R</a:t>
            </a:r>
            <a:r>
              <a:rPr lang="en-US" sz="2200" b="0" dirty="0" smtClean="0"/>
              <a:t>&amp;D, </a:t>
            </a:r>
            <a:r>
              <a:rPr lang="cs-CZ" sz="2200" b="0" dirty="0" smtClean="0"/>
              <a:t>země schopné implementovat inovace, země zaostalé, neschopné inovace využívat) </a:t>
            </a:r>
            <a:r>
              <a:rPr lang="cs-CZ" sz="2000" b="0" dirty="0" smtClean="0"/>
              <a:t> </a:t>
            </a:r>
            <a:endParaRPr lang="cs-CZ" sz="2000" b="0" dirty="0"/>
          </a:p>
          <a:p>
            <a:pPr lvl="2" hangingPunct="0">
              <a:buClr>
                <a:srgbClr val="002060"/>
              </a:buClr>
            </a:pPr>
            <a:endParaRPr lang="cs-CZ" sz="2000" dirty="0" smtClean="0"/>
          </a:p>
          <a:p>
            <a:endParaRPr lang="en-US" dirty="0"/>
          </a:p>
        </p:txBody>
      </p:sp>
      <p:sp>
        <p:nvSpPr>
          <p:cNvPr id="3" name="Nadpis 1"/>
          <p:cNvSpPr>
            <a:spLocks noGrp="1"/>
          </p:cNvSpPr>
          <p:nvPr>
            <p:ph type="title"/>
          </p:nvPr>
        </p:nvSpPr>
        <p:spPr>
          <a:xfrm>
            <a:off x="1008063" y="360363"/>
            <a:ext cx="8675687" cy="1079500"/>
          </a:xfrm>
        </p:spPr>
        <p:txBody>
          <a:bodyPr/>
          <a:lstStyle/>
          <a:p>
            <a:r>
              <a:rPr lang="cs-CZ" dirty="0" smtClean="0"/>
              <a:t>Souhrnná produktivita faktorů (TFP)</a:t>
            </a:r>
            <a:endParaRPr lang="cs-CZ" dirty="0"/>
          </a:p>
        </p:txBody>
      </p:sp>
    </p:spTree>
    <p:extLst>
      <p:ext uri="{BB962C8B-B14F-4D97-AF65-F5344CB8AC3E}">
        <p14:creationId xmlns:p14="http://schemas.microsoft.com/office/powerpoint/2010/main" val="162992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Odhad regionálního TFP v české republice </a:t>
            </a: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pPr lvl="1" hangingPunct="0">
                  <a:buClr>
                    <a:srgbClr val="002060"/>
                  </a:buClr>
                </a:pPr>
                <a:r>
                  <a:rPr lang="cs-CZ" sz="2200" dirty="0" smtClean="0"/>
                  <a:t>Nejsou k dispozici data o regionální kapitálové zásobě v ČR:</a:t>
                </a:r>
              </a:p>
              <a:p>
                <a:pPr lvl="2" hangingPunct="0">
                  <a:buClr>
                    <a:srgbClr val="002060"/>
                  </a:buClr>
                </a:pPr>
                <a:r>
                  <a:rPr lang="cs-CZ" sz="2000" dirty="0" smtClean="0"/>
                  <a:t>Alternativní přístup k odhadu růstu parametrů produkční funkce </a:t>
                </a:r>
              </a:p>
              <a:p>
                <a:pPr lvl="2" hangingPunct="0">
                  <a:buClr>
                    <a:srgbClr val="002060"/>
                  </a:buClr>
                </a:pPr>
                <a:r>
                  <a:rPr lang="cs-CZ" sz="2000" dirty="0" smtClean="0"/>
                  <a:t>Vychází </a:t>
                </a:r>
                <a:r>
                  <a:rPr lang="cs-CZ" sz="2000" dirty="0"/>
                  <a:t>z plateb za služby výrobních faktorů, které jsou dány výnosem z kapitálu a platbami vlastníkům </a:t>
                </a:r>
                <a:r>
                  <a:rPr lang="cs-CZ" sz="2000" dirty="0" smtClean="0"/>
                  <a:t>práce: </a:t>
                </a:r>
                <a:endParaRPr lang="cs-CZ" sz="2200" i="1" dirty="0" smtClean="0">
                  <a:latin typeface="Cambria Math" panose="02040503050406030204" pitchFamily="18" charset="0"/>
                </a:endParaRPr>
              </a:p>
              <a:p>
                <a:pPr lvl="2" hangingPunct="0">
                  <a:buClr>
                    <a:srgbClr val="002060"/>
                  </a:buClr>
                </a:pPr>
                <a14:m>
                  <m:oMath xmlns:m="http://schemas.openxmlformats.org/officeDocument/2006/math">
                    <m:r>
                      <a:rPr lang="cs-CZ" sz="2200" i="1">
                        <a:latin typeface="Cambria Math" panose="02040503050406030204" pitchFamily="18" charset="0"/>
                      </a:rPr>
                      <m:t>𝑌</m:t>
                    </m:r>
                    <m:r>
                      <a:rPr lang="cs-CZ" sz="2200" i="1">
                        <a:latin typeface="Cambria Math" panose="02040503050406030204" pitchFamily="18" charset="0"/>
                      </a:rPr>
                      <m:t>=</m:t>
                    </m:r>
                    <m:r>
                      <a:rPr lang="cs-CZ" sz="2200" i="1">
                        <a:latin typeface="Cambria Math" panose="02040503050406030204" pitchFamily="18" charset="0"/>
                      </a:rPr>
                      <m:t>𝑟𝐾</m:t>
                    </m:r>
                    <m:r>
                      <a:rPr lang="cs-CZ" sz="2200" i="1">
                        <a:latin typeface="Cambria Math" panose="02040503050406030204" pitchFamily="18" charset="0"/>
                      </a:rPr>
                      <m:t>+</m:t>
                    </m:r>
                    <m:r>
                      <a:rPr lang="cs-CZ" sz="2200" i="1">
                        <a:latin typeface="Cambria Math" panose="02040503050406030204" pitchFamily="18" charset="0"/>
                      </a:rPr>
                      <m:t>𝑤𝐿</m:t>
                    </m:r>
                  </m:oMath>
                </a14:m>
                <a:endParaRPr lang="cs-CZ" sz="2200" i="1" dirty="0" smtClean="0">
                  <a:latin typeface="Cambria Math" panose="02040503050406030204" pitchFamily="18" charset="0"/>
                </a:endParaRPr>
              </a:p>
              <a:p>
                <a:pPr lvl="2" hangingPunct="0">
                  <a:buClr>
                    <a:srgbClr val="002060"/>
                  </a:buClr>
                </a:pPr>
                <a14:m>
                  <m:oMath xmlns:m="http://schemas.openxmlformats.org/officeDocument/2006/math">
                    <m:r>
                      <a:rPr lang="cs-CZ" sz="2200" b="1" i="1" smtClean="0">
                        <a:latin typeface="Cambria Math" panose="02040503050406030204" pitchFamily="18" charset="0"/>
                      </a:rPr>
                      <m:t> </m:t>
                    </m:r>
                    <m:f>
                      <m:fPr>
                        <m:ctrlPr>
                          <a:rPr lang="cs-CZ" sz="2200" i="1">
                            <a:latin typeface="Cambria Math" panose="02040503050406030204" pitchFamily="18" charset="0"/>
                          </a:rPr>
                        </m:ctrlPr>
                      </m:fPr>
                      <m:num>
                        <m:r>
                          <a:rPr lang="cs-CZ" sz="2200" i="1">
                            <a:latin typeface="Cambria Math" panose="02040503050406030204" pitchFamily="18" charset="0"/>
                          </a:rPr>
                          <m:t>𝑟𝐾</m:t>
                        </m:r>
                      </m:num>
                      <m:den>
                        <m:r>
                          <a:rPr lang="cs-CZ" sz="2200" i="1">
                            <a:latin typeface="Cambria Math" panose="02040503050406030204" pitchFamily="18" charset="0"/>
                          </a:rPr>
                          <m:t>𝑌</m:t>
                        </m:r>
                      </m:den>
                    </m:f>
                    <m:r>
                      <a:rPr lang="cs-CZ" sz="2200" i="1">
                        <a:latin typeface="Cambria Math" panose="02040503050406030204" pitchFamily="18" charset="0"/>
                      </a:rPr>
                      <m:t>=</m:t>
                    </m:r>
                    <m:r>
                      <a:rPr lang="cs-CZ" sz="2200" i="1">
                        <a:latin typeface="Cambria Math" panose="02040503050406030204" pitchFamily="18" charset="0"/>
                      </a:rPr>
                      <m:t>𝛼</m:t>
                    </m:r>
                    <m:r>
                      <a:rPr lang="cs-CZ" sz="2200" b="0" i="1" smtClean="0">
                        <a:latin typeface="Cambria Math" panose="02040503050406030204" pitchFamily="18" charset="0"/>
                      </a:rPr>
                      <m:t>; </m:t>
                    </m:r>
                    <m:f>
                      <m:fPr>
                        <m:ctrlPr>
                          <a:rPr lang="cs-CZ" sz="2200" i="1">
                            <a:latin typeface="Cambria Math" panose="02040503050406030204" pitchFamily="18" charset="0"/>
                          </a:rPr>
                        </m:ctrlPr>
                      </m:fPr>
                      <m:num>
                        <m:r>
                          <a:rPr lang="cs-CZ" sz="2200" i="1">
                            <a:latin typeface="Cambria Math" panose="02040503050406030204" pitchFamily="18" charset="0"/>
                          </a:rPr>
                          <m:t>𝑤𝑁</m:t>
                        </m:r>
                      </m:num>
                      <m:den>
                        <m:r>
                          <a:rPr lang="cs-CZ" sz="2200" i="1">
                            <a:latin typeface="Cambria Math" panose="02040503050406030204" pitchFamily="18" charset="0"/>
                          </a:rPr>
                          <m:t>𝑌</m:t>
                        </m:r>
                      </m:den>
                    </m:f>
                    <m:r>
                      <a:rPr lang="cs-CZ" sz="2200" i="1">
                        <a:latin typeface="Cambria Math" panose="02040503050406030204" pitchFamily="18" charset="0"/>
                      </a:rPr>
                      <m:t>=</m:t>
                    </m:r>
                    <m:d>
                      <m:dPr>
                        <m:ctrlPr>
                          <a:rPr lang="cs-CZ" sz="2200" i="1">
                            <a:latin typeface="Cambria Math" panose="02040503050406030204" pitchFamily="18" charset="0"/>
                          </a:rPr>
                        </m:ctrlPr>
                      </m:dPr>
                      <m:e>
                        <m:r>
                          <a:rPr lang="cs-CZ" sz="2200" i="1">
                            <a:latin typeface="Cambria Math" panose="02040503050406030204" pitchFamily="18" charset="0"/>
                          </a:rPr>
                          <m:t>1−</m:t>
                        </m:r>
                        <m:r>
                          <a:rPr lang="cs-CZ" sz="2200" i="1">
                            <a:latin typeface="Cambria Math" panose="02040503050406030204" pitchFamily="18" charset="0"/>
                          </a:rPr>
                          <m:t>𝛼</m:t>
                        </m:r>
                      </m:e>
                    </m:d>
                    <m:r>
                      <a:rPr lang="cs-CZ" sz="2200" b="0" i="1" smtClean="0">
                        <a:latin typeface="Cambria Math" panose="02040503050406030204" pitchFamily="18" charset="0"/>
                      </a:rPr>
                      <m:t>; </m:t>
                    </m:r>
                    <m:f>
                      <m:fPr>
                        <m:ctrlPr>
                          <a:rPr lang="cs-CZ" sz="2200" i="1">
                            <a:latin typeface="Cambria Math" panose="02040503050406030204" pitchFamily="18" charset="0"/>
                          </a:rPr>
                        </m:ctrlPr>
                      </m:fPr>
                      <m:num>
                        <m:r>
                          <a:rPr lang="cs-CZ" sz="2200" i="1">
                            <a:latin typeface="Cambria Math" panose="02040503050406030204" pitchFamily="18" charset="0"/>
                          </a:rPr>
                          <m:t>𝑑𝐴</m:t>
                        </m:r>
                      </m:num>
                      <m:den>
                        <m:r>
                          <a:rPr lang="cs-CZ" sz="2200" i="1">
                            <a:latin typeface="Cambria Math" panose="02040503050406030204" pitchFamily="18" charset="0"/>
                          </a:rPr>
                          <m:t>𝐴</m:t>
                        </m:r>
                      </m:den>
                    </m:f>
                    <m:r>
                      <a:rPr lang="cs-CZ" sz="2200" i="1">
                        <a:latin typeface="Cambria Math" panose="02040503050406030204" pitchFamily="18" charset="0"/>
                      </a:rPr>
                      <m:t>=(1−</m:t>
                    </m:r>
                    <m:r>
                      <a:rPr lang="cs-CZ" sz="2200" i="1">
                        <a:latin typeface="Cambria Math" panose="02040503050406030204" pitchFamily="18" charset="0"/>
                      </a:rPr>
                      <m:t>𝛼</m:t>
                    </m:r>
                    <m:r>
                      <a:rPr lang="cs-CZ" sz="2200" i="1">
                        <a:latin typeface="Cambria Math" panose="02040503050406030204" pitchFamily="18" charset="0"/>
                      </a:rPr>
                      <m:t>)</m:t>
                    </m:r>
                    <m:f>
                      <m:fPr>
                        <m:ctrlPr>
                          <a:rPr lang="cs-CZ" sz="2200" i="1">
                            <a:latin typeface="Cambria Math" panose="02040503050406030204" pitchFamily="18" charset="0"/>
                          </a:rPr>
                        </m:ctrlPr>
                      </m:fPr>
                      <m:num>
                        <m:r>
                          <m:rPr>
                            <m:sty m:val="p"/>
                          </m:rPr>
                          <a:rPr lang="cs-CZ" sz="2200">
                            <a:latin typeface="Cambria Math" panose="02040503050406030204" pitchFamily="18" charset="0"/>
                          </a:rPr>
                          <m:t>dw</m:t>
                        </m:r>
                      </m:num>
                      <m:den>
                        <m:r>
                          <m:rPr>
                            <m:sty m:val="p"/>
                          </m:rPr>
                          <a:rPr lang="cs-CZ" sz="2200">
                            <a:latin typeface="Cambria Math" panose="02040503050406030204" pitchFamily="18" charset="0"/>
                          </a:rPr>
                          <m:t>w</m:t>
                        </m:r>
                      </m:den>
                    </m:f>
                    <m:r>
                      <a:rPr lang="cs-CZ" sz="2200">
                        <a:latin typeface="Cambria Math" panose="02040503050406030204" pitchFamily="18" charset="0"/>
                      </a:rPr>
                      <m:t>+</m:t>
                    </m:r>
                    <m:r>
                      <m:rPr>
                        <m:sty m:val="p"/>
                      </m:rPr>
                      <a:rPr lang="cs-CZ" sz="2200">
                        <a:latin typeface="Cambria Math" panose="02040503050406030204" pitchFamily="18" charset="0"/>
                      </a:rPr>
                      <m:t>α</m:t>
                    </m:r>
                    <m:f>
                      <m:fPr>
                        <m:ctrlPr>
                          <a:rPr lang="cs-CZ" sz="2200" i="1">
                            <a:latin typeface="Cambria Math" panose="02040503050406030204" pitchFamily="18" charset="0"/>
                          </a:rPr>
                        </m:ctrlPr>
                      </m:fPr>
                      <m:num>
                        <m:r>
                          <m:rPr>
                            <m:sty m:val="p"/>
                          </m:rPr>
                          <a:rPr lang="cs-CZ" sz="2200">
                            <a:latin typeface="Cambria Math" panose="02040503050406030204" pitchFamily="18" charset="0"/>
                          </a:rPr>
                          <m:t>dr</m:t>
                        </m:r>
                      </m:num>
                      <m:den>
                        <m:r>
                          <m:rPr>
                            <m:sty m:val="p"/>
                          </m:rPr>
                          <a:rPr lang="cs-CZ" sz="2200">
                            <a:latin typeface="Cambria Math" panose="02040503050406030204" pitchFamily="18" charset="0"/>
                          </a:rPr>
                          <m:t>r</m:t>
                        </m:r>
                      </m:den>
                    </m:f>
                  </m:oMath>
                </a14:m>
                <a:endParaRPr lang="cs-CZ" sz="2200" dirty="0"/>
              </a:p>
              <a:p>
                <a:pPr lvl="1" hangingPunct="0">
                  <a:buClr>
                    <a:srgbClr val="002060"/>
                  </a:buClr>
                </a:pPr>
                <a:r>
                  <a:rPr lang="cs-CZ" sz="2200" dirty="0" smtClean="0"/>
                  <a:t>Postup</a:t>
                </a:r>
                <a:r>
                  <a:rPr lang="cs-CZ" sz="2200" dirty="0"/>
                  <a:t>:  </a:t>
                </a:r>
                <a:endParaRPr lang="cs-CZ" sz="2200" dirty="0" smtClean="0"/>
              </a:p>
              <a:p>
                <a:pPr marL="1500188" lvl="2" indent="-457200" hangingPunct="0">
                  <a:buClr>
                    <a:srgbClr val="002060"/>
                  </a:buClr>
                  <a:buFont typeface="+mj-lt"/>
                  <a:buAutoNum type="arabicPeriod"/>
                </a:pPr>
                <a:r>
                  <a:rPr lang="cs-CZ" sz="2000" dirty="0" smtClean="0"/>
                  <a:t>Odhad </a:t>
                </a:r>
                <a:r>
                  <a:rPr lang="cs-CZ" sz="2000" b="1" dirty="0" smtClean="0"/>
                  <a:t>(r)</a:t>
                </a:r>
                <a:r>
                  <a:rPr lang="cs-CZ" sz="2000" i="0" dirty="0" smtClean="0"/>
                  <a:t>,</a:t>
                </a:r>
                <a:r>
                  <a:rPr lang="cs-CZ" sz="2000" b="1" dirty="0" smtClean="0"/>
                  <a:t> </a:t>
                </a:r>
                <a:r>
                  <a:rPr lang="cs-CZ" sz="2000" dirty="0"/>
                  <a:t>na úrovni ČR </a:t>
                </a:r>
                <a:r>
                  <a:rPr lang="cs-CZ" sz="2000" dirty="0" smtClean="0"/>
                  <a:t> </a:t>
                </a:r>
              </a:p>
              <a:p>
                <a:pPr marL="1500188" lvl="2" indent="-457200" hangingPunct="0">
                  <a:buClr>
                    <a:srgbClr val="002060"/>
                  </a:buClr>
                  <a:buFont typeface="+mj-lt"/>
                  <a:buAutoNum type="arabicPeriod"/>
                </a:pPr>
                <a:r>
                  <a:rPr lang="cs-CZ" sz="2000" dirty="0" smtClean="0"/>
                  <a:t>Dopočet </a:t>
                </a:r>
                <a:r>
                  <a:rPr lang="cs-CZ" sz="2000" b="1" dirty="0" smtClean="0"/>
                  <a:t>(K) </a:t>
                </a:r>
                <a:r>
                  <a:rPr lang="cs-CZ" sz="2000" dirty="0"/>
                  <a:t>regionálně (Y, r, </a:t>
                </a:r>
                <a:r>
                  <a:rPr lang="cs-CZ" sz="2000" dirty="0" err="1"/>
                  <a:t>wL</a:t>
                </a:r>
                <a14:m>
                  <m:oMath xmlns:m="http://schemas.openxmlformats.org/officeDocument/2006/math">
                    <m:r>
                      <a:rPr lang="cs-CZ" sz="2000">
                        <a:latin typeface="Cambria Math" panose="02040503050406030204" pitchFamily="18" charset="0"/>
                      </a:rPr>
                      <m:t>)</m:t>
                    </m:r>
                  </m:oMath>
                </a14:m>
                <a:endParaRPr lang="cs-CZ" sz="2000" dirty="0"/>
              </a:p>
              <a:p>
                <a:pPr marL="1500188" lvl="2" indent="-457200" hangingPunct="0">
                  <a:buClr>
                    <a:srgbClr val="002060"/>
                  </a:buClr>
                  <a:buFont typeface="+mj-lt"/>
                  <a:buAutoNum type="arabicPeriod"/>
                </a:pPr>
                <a:r>
                  <a:rPr lang="cs-CZ" sz="2000" dirty="0" smtClean="0"/>
                  <a:t>Dopočet </a:t>
                </a:r>
                <a14:m>
                  <m:oMath xmlns:m="http://schemas.openxmlformats.org/officeDocument/2006/math">
                    <m:r>
                      <a:rPr lang="cs-CZ" sz="2000" b="1" i="1" smtClean="0">
                        <a:latin typeface="Cambria Math" panose="02040503050406030204" pitchFamily="18" charset="0"/>
                      </a:rPr>
                      <m:t>(</m:t>
                    </m:r>
                    <m:r>
                      <a:rPr lang="cs-CZ" sz="2000" b="1" i="1">
                        <a:latin typeface="Cambria Math" panose="02040503050406030204" pitchFamily="18" charset="0"/>
                      </a:rPr>
                      <m:t>𝜶</m:t>
                    </m:r>
                    <m:r>
                      <a:rPr lang="cs-CZ" sz="2000" b="1" i="1" smtClean="0">
                        <a:latin typeface="Cambria Math" panose="02040503050406030204" pitchFamily="18" charset="0"/>
                      </a:rPr>
                      <m:t>)</m:t>
                    </m:r>
                  </m:oMath>
                </a14:m>
                <a:r>
                  <a:rPr lang="cs-CZ" sz="2000" b="1" dirty="0" smtClean="0"/>
                  <a:t> </a:t>
                </a:r>
                <a:r>
                  <a:rPr lang="cs-CZ" sz="2000" dirty="0" smtClean="0"/>
                  <a:t>(dle r, K, Y)</a:t>
                </a:r>
              </a:p>
              <a:p>
                <a:pPr marL="1500188" lvl="2" indent="-457200" hangingPunct="0">
                  <a:buClr>
                    <a:srgbClr val="002060"/>
                  </a:buClr>
                  <a:buFont typeface="+mj-lt"/>
                  <a:buAutoNum type="arabicPeriod"/>
                </a:pPr>
                <a:r>
                  <a:rPr lang="cs-CZ" sz="2000" dirty="0" smtClean="0"/>
                  <a:t>Dopočet </a:t>
                </a:r>
                <a:r>
                  <a:rPr lang="cs-CZ" sz="2000" b="1" dirty="0" smtClean="0"/>
                  <a:t>(w)</a:t>
                </a:r>
                <a:r>
                  <a:rPr lang="cs-CZ" sz="2000" dirty="0" smtClean="0"/>
                  <a:t> regionálně (r, K, L)</a:t>
                </a:r>
              </a:p>
              <a:p>
                <a:pPr marL="1500188" lvl="2" indent="-457200" hangingPunct="0">
                  <a:buClr>
                    <a:srgbClr val="002060"/>
                  </a:buClr>
                  <a:buFont typeface="+mj-lt"/>
                  <a:buAutoNum type="arabicPeriod"/>
                </a:pPr>
                <a:r>
                  <a:rPr lang="cs-CZ" sz="2000" dirty="0"/>
                  <a:t>Výpočet </a:t>
                </a:r>
                <a:r>
                  <a:rPr lang="cs-CZ" sz="2000" b="1" dirty="0"/>
                  <a:t>(</a:t>
                </a:r>
                <a:r>
                  <a:rPr lang="cs-CZ" sz="2000" b="1" dirty="0" err="1" smtClean="0"/>
                  <a:t>dA</a:t>
                </a:r>
                <a:r>
                  <a:rPr lang="cs-CZ" sz="2000" b="1" dirty="0" smtClean="0"/>
                  <a:t>/A) </a:t>
                </a:r>
                <a:r>
                  <a:rPr lang="cs-CZ" sz="2000" dirty="0"/>
                  <a:t>regionálně (</a:t>
                </a:r>
                <a14:m>
                  <m:oMath xmlns:m="http://schemas.openxmlformats.org/officeDocument/2006/math">
                    <m:r>
                      <a:rPr lang="cs-CZ" sz="2000" b="0" i="1">
                        <a:latin typeface="Cambria Math" panose="02040503050406030204" pitchFamily="18" charset="0"/>
                      </a:rPr>
                      <m:t>𝛼</m:t>
                    </m:r>
                  </m:oMath>
                </a14:m>
                <a:r>
                  <a:rPr lang="cs-CZ" sz="2000" dirty="0"/>
                  <a:t>, r, w)</a:t>
                </a:r>
              </a:p>
              <a:p>
                <a:pPr marL="1500188" lvl="2" indent="-457200" hangingPunct="0">
                  <a:buClr>
                    <a:srgbClr val="002060"/>
                  </a:buClr>
                  <a:buFont typeface="+mj-lt"/>
                  <a:buAutoNum type="arabicPeriod"/>
                </a:pPr>
                <a:endParaRPr lang="cs-CZ" sz="2000" dirty="0" smtClean="0"/>
              </a:p>
              <a:p>
                <a:pPr lvl="2" hangingPunct="0">
                  <a:buClr>
                    <a:srgbClr val="002060"/>
                  </a:buClr>
                </a:pPr>
                <a:endParaRPr lang="cs-CZ" sz="2000" dirty="0"/>
              </a:p>
              <a:p>
                <a:pPr marL="519113" lvl="1" indent="0" hangingPunct="0">
                  <a:buClr>
                    <a:srgbClr val="002060"/>
                  </a:buClr>
                  <a:buNone/>
                </a:pPr>
                <a:endParaRPr lang="cs-CZ" sz="2400" dirty="0"/>
              </a:p>
              <a:p>
                <a:pPr lvl="1" hangingPunct="0">
                  <a:buClr>
                    <a:srgbClr val="002060"/>
                  </a:buClr>
                </a:pPr>
                <a:endParaRPr lang="cs-CZ" sz="2400"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0">
                <a:blip r:embed="rId3"/>
                <a:stretch>
                  <a:fillRect t="-1663"/>
                </a:stretch>
              </a:blipFill>
            </p:spPr>
            <p:txBody>
              <a:bodyPr/>
              <a:lstStyle/>
              <a:p>
                <a:r>
                  <a:rPr lang="cs-CZ">
                    <a:noFill/>
                  </a:rPr>
                  <a:t> </a:t>
                </a:r>
              </a:p>
            </p:txBody>
          </p:sp>
        </mc:Fallback>
      </mc:AlternateContent>
      <p:sp>
        <p:nvSpPr>
          <p:cNvPr id="4" name="Zástupný symbol pro číslo snímku 3"/>
          <p:cNvSpPr>
            <a:spLocks noGrp="1"/>
          </p:cNvSpPr>
          <p:nvPr>
            <p:ph type="sldNum" sz="quarter" idx="12"/>
          </p:nvPr>
        </p:nvSpPr>
        <p:spPr/>
        <p:txBody>
          <a:bodyPr/>
          <a:lstStyle/>
          <a:p>
            <a:pPr>
              <a:defRPr/>
            </a:pPr>
            <a:fld id="{F52B4D2F-48D5-437A-AF53-FEF4271F856A}" type="slidenum">
              <a:rPr lang="cs-CZ" smtClean="0"/>
              <a:pPr>
                <a:defRPr/>
              </a:pPr>
              <a:t>14</a:t>
            </a:fld>
            <a:endParaRPr lang="cs-CZ"/>
          </a:p>
        </p:txBody>
      </p:sp>
    </p:spTree>
    <p:extLst>
      <p:ext uri="{BB962C8B-B14F-4D97-AF65-F5344CB8AC3E}">
        <p14:creationId xmlns:p14="http://schemas.microsoft.com/office/powerpoint/2010/main" val="18820100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pPr>
              <a:defRPr/>
            </a:pPr>
            <a:fld id="{F52B4D2F-48D5-437A-AF53-FEF4271F856A}" type="slidenum">
              <a:rPr lang="cs-CZ" smtClean="0"/>
              <a:pPr>
                <a:defRPr/>
              </a:pPr>
              <a:t>15</a:t>
            </a:fld>
            <a:endParaRPr lang="cs-CZ"/>
          </a:p>
        </p:txBody>
      </p:sp>
      <p:sp>
        <p:nvSpPr>
          <p:cNvPr id="11" name="Nadpis 1"/>
          <p:cNvSpPr>
            <a:spLocks noGrp="1"/>
          </p:cNvSpPr>
          <p:nvPr>
            <p:ph type="title"/>
          </p:nvPr>
        </p:nvSpPr>
        <p:spPr>
          <a:xfrm>
            <a:off x="1008063" y="360363"/>
            <a:ext cx="8675687" cy="1079500"/>
          </a:xfrm>
        </p:spPr>
        <p:txBody>
          <a:bodyPr/>
          <a:lstStyle/>
          <a:p>
            <a:r>
              <a:rPr lang="cs-CZ" dirty="0" smtClean="0"/>
              <a:t>růst </a:t>
            </a:r>
            <a:r>
              <a:rPr lang="cs-CZ" dirty="0"/>
              <a:t>TFP a </a:t>
            </a:r>
            <a:r>
              <a:rPr lang="cs-CZ" dirty="0" smtClean="0"/>
              <a:t>výdajů </a:t>
            </a:r>
            <a:r>
              <a:rPr lang="cs-CZ" dirty="0"/>
              <a:t>v ČR v období 2005-2015</a:t>
            </a:r>
          </a:p>
        </p:txBody>
      </p:sp>
      <p:sp>
        <p:nvSpPr>
          <p:cNvPr id="13" name="Zástupný symbol pro obsah 12"/>
          <p:cNvSpPr>
            <a:spLocks noGrp="1"/>
          </p:cNvSpPr>
          <p:nvPr>
            <p:ph idx="1"/>
          </p:nvPr>
        </p:nvSpPr>
        <p:spPr/>
        <p:txBody>
          <a:bodyPr/>
          <a:lstStyle/>
          <a:p>
            <a:endParaRPr lang="cs-CZ" dirty="0"/>
          </a:p>
        </p:txBody>
      </p:sp>
      <p:pic>
        <p:nvPicPr>
          <p:cNvPr id="16" name="Obrázek 15"/>
          <p:cNvPicPr>
            <a:picLocks noChangeAspect="1"/>
          </p:cNvPicPr>
          <p:nvPr/>
        </p:nvPicPr>
        <p:blipFill>
          <a:blip r:embed="rId2"/>
          <a:stretch>
            <a:fillRect/>
          </a:stretch>
        </p:blipFill>
        <p:spPr>
          <a:xfrm>
            <a:off x="1458268" y="1595962"/>
            <a:ext cx="6984776" cy="4110833"/>
          </a:xfrm>
          <a:prstGeom prst="rect">
            <a:avLst/>
          </a:prstGeom>
        </p:spPr>
      </p:pic>
      <p:pic>
        <p:nvPicPr>
          <p:cNvPr id="17" name="Obrázek 16"/>
          <p:cNvPicPr>
            <a:picLocks noChangeAspect="1"/>
          </p:cNvPicPr>
          <p:nvPr/>
        </p:nvPicPr>
        <p:blipFill>
          <a:blip r:embed="rId3"/>
          <a:stretch>
            <a:fillRect/>
          </a:stretch>
        </p:blipFill>
        <p:spPr>
          <a:xfrm>
            <a:off x="2178348" y="5893818"/>
            <a:ext cx="4495800" cy="742950"/>
          </a:xfrm>
          <a:prstGeom prst="rect">
            <a:avLst/>
          </a:prstGeom>
        </p:spPr>
      </p:pic>
    </p:spTree>
    <p:extLst>
      <p:ext uri="{BB962C8B-B14F-4D97-AF65-F5344CB8AC3E}">
        <p14:creationId xmlns:p14="http://schemas.microsoft.com/office/powerpoint/2010/main" val="33009331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pro obsah 7"/>
          <p:cNvSpPr>
            <a:spLocks noGrp="1"/>
          </p:cNvSpPr>
          <p:nvPr>
            <p:ph sz="half" idx="1"/>
          </p:nvPr>
        </p:nvSpPr>
        <p:spPr/>
        <p:txBody>
          <a:bodyPr/>
          <a:lstStyle/>
          <a:p>
            <a:pPr>
              <a:buClr>
                <a:srgbClr val="002060"/>
              </a:buClr>
            </a:pPr>
            <a:r>
              <a:rPr lang="cs-CZ" dirty="0"/>
              <a:t>růst produktivity </a:t>
            </a:r>
            <a:r>
              <a:rPr lang="cs-CZ" dirty="0" smtClean="0"/>
              <a:t>13 </a:t>
            </a:r>
            <a:r>
              <a:rPr lang="cs-CZ" dirty="0"/>
              <a:t>NUTS 3 regionů, </a:t>
            </a:r>
            <a:r>
              <a:rPr lang="cs-CZ" dirty="0" smtClean="0"/>
              <a:t>1996-2007</a:t>
            </a:r>
            <a:r>
              <a:rPr lang="en-US" dirty="0" smtClean="0"/>
              <a:t> </a:t>
            </a:r>
            <a:r>
              <a:rPr lang="cs-CZ" dirty="0" smtClean="0">
                <a:solidFill>
                  <a:srgbClr val="FF0000"/>
                </a:solidFill>
              </a:rPr>
              <a:t>včetně </a:t>
            </a:r>
            <a:r>
              <a:rPr lang="en-US" dirty="0" smtClean="0">
                <a:solidFill>
                  <a:srgbClr val="FF0000"/>
                </a:solidFill>
              </a:rPr>
              <a:t>TFP</a:t>
            </a:r>
            <a:r>
              <a:rPr lang="cs-CZ" dirty="0" smtClean="0">
                <a:solidFill>
                  <a:srgbClr val="FF0000"/>
                </a:solidFill>
              </a:rPr>
              <a:t> </a:t>
            </a:r>
            <a:r>
              <a:rPr lang="cs-CZ" dirty="0" smtClean="0"/>
              <a:t>(p-</a:t>
            </a:r>
            <a:r>
              <a:rPr lang="cs-CZ" dirty="0" err="1" smtClean="0"/>
              <a:t>value</a:t>
            </a:r>
            <a:r>
              <a:rPr lang="cs-CZ" dirty="0" smtClean="0"/>
              <a:t> = </a:t>
            </a:r>
            <a:r>
              <a:rPr lang="cs-CZ" dirty="0"/>
              <a:t>0.1489</a:t>
            </a:r>
            <a:r>
              <a:rPr lang="cs-CZ" dirty="0" smtClean="0"/>
              <a:t>)</a:t>
            </a:r>
            <a:endParaRPr lang="cs-CZ" dirty="0"/>
          </a:p>
          <a:p>
            <a:endParaRPr lang="cs-CZ" dirty="0"/>
          </a:p>
        </p:txBody>
      </p:sp>
      <p:sp>
        <p:nvSpPr>
          <p:cNvPr id="7" name="Nadpis 6"/>
          <p:cNvSpPr>
            <a:spLocks noGrp="1"/>
          </p:cNvSpPr>
          <p:nvPr>
            <p:ph type="title"/>
          </p:nvPr>
        </p:nvSpPr>
        <p:spPr/>
        <p:txBody>
          <a:bodyPr/>
          <a:lstStyle/>
          <a:p>
            <a:r>
              <a:rPr lang="cs-CZ" dirty="0" smtClean="0"/>
              <a:t>Změna regionálních disparit včetně a bez TFP</a:t>
            </a:r>
            <a:endParaRPr lang="cs-CZ" dirty="0"/>
          </a:p>
        </p:txBody>
      </p:sp>
      <p:sp>
        <p:nvSpPr>
          <p:cNvPr id="9" name="Zástupný symbol pro obsah 8"/>
          <p:cNvSpPr>
            <a:spLocks noGrp="1"/>
          </p:cNvSpPr>
          <p:nvPr>
            <p:ph sz="half" idx="13"/>
          </p:nvPr>
        </p:nvSpPr>
        <p:spPr/>
        <p:txBody>
          <a:bodyPr/>
          <a:lstStyle/>
          <a:p>
            <a:pPr>
              <a:buClr>
                <a:srgbClr val="002060"/>
              </a:buClr>
            </a:pPr>
            <a:r>
              <a:rPr lang="cs-CZ" dirty="0"/>
              <a:t>růst produktivity </a:t>
            </a:r>
            <a:r>
              <a:rPr lang="cs-CZ" dirty="0" smtClean="0"/>
              <a:t>13 </a:t>
            </a:r>
            <a:r>
              <a:rPr lang="cs-CZ" dirty="0"/>
              <a:t>NUTS 3 regionů, 1996-2007</a:t>
            </a:r>
            <a:r>
              <a:rPr lang="en-US" dirty="0"/>
              <a:t> </a:t>
            </a:r>
            <a:r>
              <a:rPr lang="cs-CZ" dirty="0" smtClean="0">
                <a:solidFill>
                  <a:srgbClr val="FF0000"/>
                </a:solidFill>
              </a:rPr>
              <a:t>bez </a:t>
            </a:r>
            <a:r>
              <a:rPr lang="en-US" dirty="0" smtClean="0">
                <a:solidFill>
                  <a:srgbClr val="FF0000"/>
                </a:solidFill>
              </a:rPr>
              <a:t>TFP</a:t>
            </a:r>
            <a:r>
              <a:rPr lang="cs-CZ" dirty="0" smtClean="0">
                <a:solidFill>
                  <a:srgbClr val="FF0000"/>
                </a:solidFill>
              </a:rPr>
              <a:t> </a:t>
            </a:r>
            <a:r>
              <a:rPr lang="cs-CZ" dirty="0" smtClean="0"/>
              <a:t>(p-</a:t>
            </a:r>
            <a:r>
              <a:rPr lang="cs-CZ" dirty="0" err="1" smtClean="0"/>
              <a:t>value</a:t>
            </a:r>
            <a:r>
              <a:rPr lang="cs-CZ" dirty="0" smtClean="0"/>
              <a:t> 0,2133)</a:t>
            </a:r>
            <a:endParaRPr lang="cs-CZ" dirty="0"/>
          </a:p>
        </p:txBody>
      </p:sp>
      <p:sp>
        <p:nvSpPr>
          <p:cNvPr id="4" name="Zástupný symbol pro číslo snímku 3"/>
          <p:cNvSpPr>
            <a:spLocks noGrp="1"/>
          </p:cNvSpPr>
          <p:nvPr>
            <p:ph type="sldNum" sz="quarter" idx="16"/>
          </p:nvPr>
        </p:nvSpPr>
        <p:spPr/>
        <p:txBody>
          <a:bodyPr/>
          <a:lstStyle/>
          <a:p>
            <a:pPr>
              <a:defRPr/>
            </a:pPr>
            <a:fld id="{F52B4D2F-48D5-437A-AF53-FEF4271F856A}" type="slidenum">
              <a:rPr lang="cs-CZ" smtClean="0"/>
              <a:pPr>
                <a:defRPr/>
              </a:pPr>
              <a:t>16</a:t>
            </a:fld>
            <a:endParaRPr lang="cs-CZ"/>
          </a:p>
        </p:txBody>
      </p:sp>
      <p:pic>
        <p:nvPicPr>
          <p:cNvPr id="5" name="Obrázek 4"/>
          <p:cNvPicPr>
            <a:picLocks noChangeAspect="1"/>
          </p:cNvPicPr>
          <p:nvPr/>
        </p:nvPicPr>
        <p:blipFill>
          <a:blip r:embed="rId2"/>
          <a:stretch>
            <a:fillRect/>
          </a:stretch>
        </p:blipFill>
        <p:spPr>
          <a:xfrm>
            <a:off x="676344" y="2915397"/>
            <a:ext cx="4670356" cy="3097479"/>
          </a:xfrm>
          <a:prstGeom prst="rect">
            <a:avLst/>
          </a:prstGeom>
        </p:spPr>
      </p:pic>
      <p:pic>
        <p:nvPicPr>
          <p:cNvPr id="12" name="Obrázek 11"/>
          <p:cNvPicPr>
            <a:picLocks noChangeAspect="1"/>
          </p:cNvPicPr>
          <p:nvPr/>
        </p:nvPicPr>
        <p:blipFill>
          <a:blip r:embed="rId3"/>
          <a:stretch>
            <a:fillRect/>
          </a:stretch>
        </p:blipFill>
        <p:spPr>
          <a:xfrm>
            <a:off x="5706740" y="2915397"/>
            <a:ext cx="4764522" cy="3097479"/>
          </a:xfrm>
          <a:prstGeom prst="rect">
            <a:avLst/>
          </a:prstGeom>
        </p:spPr>
      </p:pic>
    </p:spTree>
    <p:extLst>
      <p:ext uri="{BB962C8B-B14F-4D97-AF65-F5344CB8AC3E}">
        <p14:creationId xmlns:p14="http://schemas.microsoft.com/office/powerpoint/2010/main" val="9372580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pro obsah 7"/>
          <p:cNvSpPr>
            <a:spLocks noGrp="1"/>
          </p:cNvSpPr>
          <p:nvPr>
            <p:ph sz="half" idx="1"/>
          </p:nvPr>
        </p:nvSpPr>
        <p:spPr/>
        <p:txBody>
          <a:bodyPr/>
          <a:lstStyle/>
          <a:p>
            <a:pPr>
              <a:buClr>
                <a:srgbClr val="002060"/>
              </a:buClr>
            </a:pPr>
            <a:r>
              <a:rPr lang="cs-CZ" dirty="0"/>
              <a:t>růst produktivity </a:t>
            </a:r>
            <a:r>
              <a:rPr lang="cs-CZ" dirty="0" smtClean="0"/>
              <a:t>12 </a:t>
            </a:r>
            <a:r>
              <a:rPr lang="cs-CZ" dirty="0"/>
              <a:t>NUTS 3 regionů, </a:t>
            </a:r>
            <a:r>
              <a:rPr lang="cs-CZ" dirty="0" smtClean="0"/>
              <a:t>2010-2015</a:t>
            </a:r>
            <a:r>
              <a:rPr lang="en-US" dirty="0" smtClean="0"/>
              <a:t> </a:t>
            </a:r>
            <a:r>
              <a:rPr lang="cs-CZ" dirty="0" smtClean="0">
                <a:solidFill>
                  <a:srgbClr val="FF0000"/>
                </a:solidFill>
              </a:rPr>
              <a:t>včetně </a:t>
            </a:r>
            <a:r>
              <a:rPr lang="en-US" dirty="0" smtClean="0">
                <a:solidFill>
                  <a:srgbClr val="FF0000"/>
                </a:solidFill>
              </a:rPr>
              <a:t>TFP</a:t>
            </a:r>
            <a:r>
              <a:rPr lang="cs-CZ" dirty="0" smtClean="0">
                <a:solidFill>
                  <a:srgbClr val="FF0000"/>
                </a:solidFill>
              </a:rPr>
              <a:t> </a:t>
            </a:r>
            <a:endParaRPr lang="cs-CZ" dirty="0">
              <a:solidFill>
                <a:srgbClr val="FF0000"/>
              </a:solidFill>
            </a:endParaRPr>
          </a:p>
          <a:p>
            <a:endParaRPr lang="cs-CZ" dirty="0"/>
          </a:p>
        </p:txBody>
      </p:sp>
      <p:sp>
        <p:nvSpPr>
          <p:cNvPr id="7" name="Nadpis 6"/>
          <p:cNvSpPr>
            <a:spLocks noGrp="1"/>
          </p:cNvSpPr>
          <p:nvPr>
            <p:ph type="title"/>
          </p:nvPr>
        </p:nvSpPr>
        <p:spPr/>
        <p:txBody>
          <a:bodyPr/>
          <a:lstStyle/>
          <a:p>
            <a:r>
              <a:rPr lang="cs-CZ" dirty="0"/>
              <a:t>Změna regionálních disparit včetně a bez TFP</a:t>
            </a:r>
          </a:p>
        </p:txBody>
      </p:sp>
      <p:sp>
        <p:nvSpPr>
          <p:cNvPr id="9" name="Zástupný symbol pro obsah 8"/>
          <p:cNvSpPr>
            <a:spLocks noGrp="1"/>
          </p:cNvSpPr>
          <p:nvPr>
            <p:ph sz="half" idx="13"/>
          </p:nvPr>
        </p:nvSpPr>
        <p:spPr/>
        <p:txBody>
          <a:bodyPr/>
          <a:lstStyle/>
          <a:p>
            <a:pPr>
              <a:buClr>
                <a:srgbClr val="002060"/>
              </a:buClr>
            </a:pPr>
            <a:r>
              <a:rPr lang="cs-CZ" dirty="0"/>
              <a:t>růst produktivity </a:t>
            </a:r>
            <a:r>
              <a:rPr lang="cs-CZ" dirty="0" smtClean="0"/>
              <a:t>12 </a:t>
            </a:r>
            <a:r>
              <a:rPr lang="cs-CZ" dirty="0"/>
              <a:t>NUTS 3 regionů </a:t>
            </a:r>
            <a:r>
              <a:rPr lang="cs-CZ" dirty="0">
                <a:solidFill>
                  <a:srgbClr val="FF0000"/>
                </a:solidFill>
              </a:rPr>
              <a:t>bez TFP</a:t>
            </a:r>
            <a:r>
              <a:rPr lang="cs-CZ" dirty="0"/>
              <a:t>, 2010-2015</a:t>
            </a:r>
          </a:p>
        </p:txBody>
      </p:sp>
      <p:sp>
        <p:nvSpPr>
          <p:cNvPr id="4" name="Zástupný symbol pro číslo snímku 3"/>
          <p:cNvSpPr>
            <a:spLocks noGrp="1"/>
          </p:cNvSpPr>
          <p:nvPr>
            <p:ph type="sldNum" sz="quarter" idx="16"/>
          </p:nvPr>
        </p:nvSpPr>
        <p:spPr/>
        <p:txBody>
          <a:bodyPr/>
          <a:lstStyle/>
          <a:p>
            <a:pPr>
              <a:defRPr/>
            </a:pPr>
            <a:fld id="{F52B4D2F-48D5-437A-AF53-FEF4271F856A}" type="slidenum">
              <a:rPr lang="cs-CZ" smtClean="0"/>
              <a:pPr>
                <a:defRPr/>
              </a:pPr>
              <a:t>17</a:t>
            </a:fld>
            <a:endParaRPr lang="cs-CZ"/>
          </a:p>
        </p:txBody>
      </p:sp>
      <p:pic>
        <p:nvPicPr>
          <p:cNvPr id="2" name="Obrázek 1"/>
          <p:cNvPicPr>
            <a:picLocks noChangeAspect="1"/>
          </p:cNvPicPr>
          <p:nvPr/>
        </p:nvPicPr>
        <p:blipFill>
          <a:blip r:embed="rId3"/>
          <a:stretch>
            <a:fillRect/>
          </a:stretch>
        </p:blipFill>
        <p:spPr>
          <a:xfrm>
            <a:off x="666180" y="2915398"/>
            <a:ext cx="4555611" cy="3097479"/>
          </a:xfrm>
          <a:prstGeom prst="rect">
            <a:avLst/>
          </a:prstGeom>
        </p:spPr>
      </p:pic>
      <p:pic>
        <p:nvPicPr>
          <p:cNvPr id="3" name="Obrázek 2"/>
          <p:cNvPicPr>
            <a:picLocks noChangeAspect="1"/>
          </p:cNvPicPr>
          <p:nvPr/>
        </p:nvPicPr>
        <p:blipFill>
          <a:blip r:embed="rId4"/>
          <a:stretch>
            <a:fillRect/>
          </a:stretch>
        </p:blipFill>
        <p:spPr>
          <a:xfrm>
            <a:off x="5542413" y="2917569"/>
            <a:ext cx="4772840" cy="3097479"/>
          </a:xfrm>
          <a:prstGeom prst="rect">
            <a:avLst/>
          </a:prstGeom>
        </p:spPr>
      </p:pic>
    </p:spTree>
    <p:extLst>
      <p:ext uri="{BB962C8B-B14F-4D97-AF65-F5344CB8AC3E}">
        <p14:creationId xmlns:p14="http://schemas.microsoft.com/office/powerpoint/2010/main" val="12291682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pro obsah 7"/>
          <p:cNvSpPr>
            <a:spLocks noGrp="1"/>
          </p:cNvSpPr>
          <p:nvPr>
            <p:ph sz="half" idx="1"/>
          </p:nvPr>
        </p:nvSpPr>
        <p:spPr/>
        <p:txBody>
          <a:bodyPr/>
          <a:lstStyle/>
          <a:p>
            <a:pPr hangingPunct="0">
              <a:buClr>
                <a:srgbClr val="002060"/>
              </a:buClr>
            </a:pPr>
            <a:r>
              <a:rPr lang="cs-CZ" dirty="0"/>
              <a:t>růst produktivity NUTS 2 regionů (bez Prahy) </a:t>
            </a:r>
            <a:r>
              <a:rPr lang="cs-CZ" dirty="0" smtClean="0"/>
              <a:t>2010-2015 včetně TFP</a:t>
            </a:r>
            <a:endParaRPr lang="cs-CZ" dirty="0"/>
          </a:p>
          <a:p>
            <a:endParaRPr lang="cs-CZ" dirty="0"/>
          </a:p>
        </p:txBody>
      </p:sp>
      <p:sp>
        <p:nvSpPr>
          <p:cNvPr id="7" name="Nadpis 6"/>
          <p:cNvSpPr>
            <a:spLocks noGrp="1"/>
          </p:cNvSpPr>
          <p:nvPr>
            <p:ph type="title"/>
          </p:nvPr>
        </p:nvSpPr>
        <p:spPr/>
        <p:txBody>
          <a:bodyPr/>
          <a:lstStyle/>
          <a:p>
            <a:r>
              <a:rPr lang="cs-CZ" dirty="0"/>
              <a:t>Změna regionálních disparit včetně a bez TFP</a:t>
            </a:r>
          </a:p>
        </p:txBody>
      </p:sp>
      <p:sp>
        <p:nvSpPr>
          <p:cNvPr id="9" name="Zástupný symbol pro obsah 8"/>
          <p:cNvSpPr>
            <a:spLocks noGrp="1"/>
          </p:cNvSpPr>
          <p:nvPr>
            <p:ph sz="half" idx="13"/>
          </p:nvPr>
        </p:nvSpPr>
        <p:spPr/>
        <p:txBody>
          <a:bodyPr/>
          <a:lstStyle/>
          <a:p>
            <a:pPr>
              <a:buClr>
                <a:srgbClr val="002060"/>
              </a:buClr>
            </a:pPr>
            <a:r>
              <a:rPr lang="cs-CZ" dirty="0"/>
              <a:t>růst produktivity </a:t>
            </a:r>
            <a:r>
              <a:rPr lang="cs-CZ" dirty="0" smtClean="0"/>
              <a:t>NUTS 2 </a:t>
            </a:r>
            <a:r>
              <a:rPr lang="cs-CZ" dirty="0"/>
              <a:t>regionů </a:t>
            </a:r>
            <a:r>
              <a:rPr lang="cs-CZ" dirty="0" smtClean="0"/>
              <a:t>(bez Prahy) </a:t>
            </a:r>
            <a:r>
              <a:rPr lang="cs-CZ" dirty="0" smtClean="0">
                <a:solidFill>
                  <a:srgbClr val="FF0000"/>
                </a:solidFill>
              </a:rPr>
              <a:t>bez </a:t>
            </a:r>
            <a:r>
              <a:rPr lang="cs-CZ" dirty="0">
                <a:solidFill>
                  <a:srgbClr val="FF0000"/>
                </a:solidFill>
              </a:rPr>
              <a:t>TFP</a:t>
            </a:r>
            <a:r>
              <a:rPr lang="cs-CZ" dirty="0"/>
              <a:t>, 2010-2015</a:t>
            </a:r>
          </a:p>
        </p:txBody>
      </p:sp>
      <p:sp>
        <p:nvSpPr>
          <p:cNvPr id="4" name="Zástupný symbol pro číslo snímku 3"/>
          <p:cNvSpPr>
            <a:spLocks noGrp="1"/>
          </p:cNvSpPr>
          <p:nvPr>
            <p:ph type="sldNum" sz="quarter" idx="16"/>
          </p:nvPr>
        </p:nvSpPr>
        <p:spPr/>
        <p:txBody>
          <a:bodyPr/>
          <a:lstStyle/>
          <a:p>
            <a:pPr>
              <a:defRPr/>
            </a:pPr>
            <a:fld id="{F52B4D2F-48D5-437A-AF53-FEF4271F856A}" type="slidenum">
              <a:rPr lang="cs-CZ" smtClean="0"/>
              <a:pPr>
                <a:defRPr/>
              </a:pPr>
              <a:t>18</a:t>
            </a:fld>
            <a:endParaRPr lang="cs-CZ"/>
          </a:p>
        </p:txBody>
      </p:sp>
      <p:pic>
        <p:nvPicPr>
          <p:cNvPr id="5" name="Obrázek 4"/>
          <p:cNvPicPr>
            <a:picLocks noChangeAspect="1"/>
          </p:cNvPicPr>
          <p:nvPr/>
        </p:nvPicPr>
        <p:blipFill>
          <a:blip r:embed="rId3"/>
          <a:stretch>
            <a:fillRect/>
          </a:stretch>
        </p:blipFill>
        <p:spPr>
          <a:xfrm>
            <a:off x="326171" y="2947436"/>
            <a:ext cx="4732497" cy="3090940"/>
          </a:xfrm>
          <a:prstGeom prst="rect">
            <a:avLst/>
          </a:prstGeom>
        </p:spPr>
      </p:pic>
      <p:pic>
        <p:nvPicPr>
          <p:cNvPr id="6" name="Obrázek 5"/>
          <p:cNvPicPr>
            <a:picLocks noChangeAspect="1"/>
          </p:cNvPicPr>
          <p:nvPr/>
        </p:nvPicPr>
        <p:blipFill>
          <a:blip r:embed="rId4"/>
          <a:stretch>
            <a:fillRect/>
          </a:stretch>
        </p:blipFill>
        <p:spPr>
          <a:xfrm>
            <a:off x="5433086" y="2913150"/>
            <a:ext cx="4715844" cy="3090939"/>
          </a:xfrm>
          <a:prstGeom prst="rect">
            <a:avLst/>
          </a:prstGeom>
        </p:spPr>
      </p:pic>
    </p:spTree>
    <p:extLst>
      <p:ext uri="{BB962C8B-B14F-4D97-AF65-F5344CB8AC3E}">
        <p14:creationId xmlns:p14="http://schemas.microsoft.com/office/powerpoint/2010/main" val="6152444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08063" y="468263"/>
            <a:ext cx="8675687" cy="6286551"/>
          </a:xfrm>
        </p:spPr>
        <p:txBody>
          <a:bodyPr/>
          <a:lstStyle/>
          <a:p>
            <a:pPr hangingPunct="0">
              <a:buClr>
                <a:srgbClr val="002060"/>
              </a:buClr>
            </a:pPr>
            <a:r>
              <a:rPr lang="cs-CZ" sz="2400" dirty="0" smtClean="0"/>
              <a:t>Závěr</a:t>
            </a:r>
          </a:p>
          <a:p>
            <a:pPr lvl="1" hangingPunct="0">
              <a:buClr>
                <a:srgbClr val="002060"/>
              </a:buClr>
            </a:pPr>
            <a:r>
              <a:rPr lang="cs-CZ" sz="2200" dirty="0" smtClean="0"/>
              <a:t>Nepodařilo se prokázat statisticky významnou závislost mezi růstem TFP a výdaji na R</a:t>
            </a:r>
            <a:r>
              <a:rPr lang="en-US" sz="2200" dirty="0" smtClean="0"/>
              <a:t>&amp;D</a:t>
            </a:r>
            <a:r>
              <a:rPr lang="cs-CZ" sz="2200" dirty="0" smtClean="0"/>
              <a:t> nebo počtem zaměstnanců v R</a:t>
            </a:r>
            <a:r>
              <a:rPr lang="en-US" sz="2200" dirty="0" smtClean="0"/>
              <a:t>&amp;D.</a:t>
            </a:r>
            <a:endParaRPr lang="cs-CZ" sz="2200" dirty="0" smtClean="0"/>
          </a:p>
          <a:p>
            <a:pPr lvl="1" hangingPunct="0">
              <a:buClr>
                <a:srgbClr val="002060"/>
              </a:buClr>
            </a:pPr>
            <a:r>
              <a:rPr lang="en-US" sz="2200" dirty="0" smtClean="0"/>
              <a:t>V </a:t>
            </a:r>
            <a:r>
              <a:rPr lang="cs-CZ" sz="2200" dirty="0" smtClean="0"/>
              <a:t>České republice </a:t>
            </a:r>
            <a:r>
              <a:rPr lang="cs-CZ" sz="2200" dirty="0" smtClean="0"/>
              <a:t>narůstají </a:t>
            </a:r>
            <a:r>
              <a:rPr lang="cs-CZ" sz="2200" dirty="0" smtClean="0"/>
              <a:t>regionální disparity:</a:t>
            </a:r>
          </a:p>
          <a:p>
            <a:pPr lvl="2" hangingPunct="0">
              <a:buClr>
                <a:srgbClr val="002060"/>
              </a:buClr>
            </a:pPr>
            <a:r>
              <a:rPr lang="cs-CZ" sz="2000" dirty="0" smtClean="0"/>
              <a:t>Produktivnější regiony rostou rychleji než regiony chudší.</a:t>
            </a:r>
          </a:p>
          <a:p>
            <a:pPr lvl="2" hangingPunct="0">
              <a:buClr>
                <a:srgbClr val="002060"/>
              </a:buClr>
            </a:pPr>
            <a:r>
              <a:rPr lang="cs-CZ" sz="2000" dirty="0"/>
              <a:t>Praha je výrazně divergenční </a:t>
            </a:r>
            <a:r>
              <a:rPr lang="cs-CZ" sz="2000" dirty="0" smtClean="0"/>
              <a:t>region a celý model překlápí výrazně do divergence (podobně funguje karlovarský kraj).</a:t>
            </a:r>
          </a:p>
          <a:p>
            <a:pPr lvl="1" hangingPunct="0">
              <a:buClr>
                <a:srgbClr val="002060"/>
              </a:buClr>
            </a:pPr>
            <a:r>
              <a:rPr lang="cs-CZ" sz="2200" dirty="0" smtClean="0"/>
              <a:t>TFP nemá </a:t>
            </a:r>
            <a:r>
              <a:rPr lang="cs-CZ" sz="2200" dirty="0"/>
              <a:t>výrazný vliv na </a:t>
            </a:r>
            <a:r>
              <a:rPr lang="cs-CZ" sz="2200" dirty="0" smtClean="0"/>
              <a:t>změnu regionálních disparit. </a:t>
            </a:r>
          </a:p>
          <a:p>
            <a:pPr lvl="2" hangingPunct="0">
              <a:buClr>
                <a:srgbClr val="002060"/>
              </a:buClr>
            </a:pPr>
            <a:r>
              <a:rPr lang="cs-CZ" sz="1800" dirty="0" smtClean="0"/>
              <a:t>Růst TFP ovlivňuje velikost růstu HPH, avšak příliš nemění postavení jednotlivých krajů ČR. Ačkoliv obecně je technologický pokrok spíše divergenčním činitelem (umožňuje růst nad stabilní stav), tak se tato vlastnost neprojevila</a:t>
            </a:r>
            <a:endParaRPr lang="cs-CZ" sz="2400" dirty="0"/>
          </a:p>
          <a:p>
            <a:pPr lvl="1" hangingPunct="0">
              <a:buClr>
                <a:srgbClr val="002060"/>
              </a:buClr>
            </a:pPr>
            <a:endParaRPr lang="cs-CZ" sz="2400" dirty="0"/>
          </a:p>
        </p:txBody>
      </p:sp>
      <p:sp>
        <p:nvSpPr>
          <p:cNvPr id="4" name="Zástupný symbol pro číslo snímku 3"/>
          <p:cNvSpPr>
            <a:spLocks noGrp="1"/>
          </p:cNvSpPr>
          <p:nvPr>
            <p:ph type="sldNum" sz="quarter" idx="12"/>
          </p:nvPr>
        </p:nvSpPr>
        <p:spPr/>
        <p:txBody>
          <a:bodyPr/>
          <a:lstStyle/>
          <a:p>
            <a:pPr>
              <a:defRPr/>
            </a:pPr>
            <a:fld id="{F52B4D2F-48D5-437A-AF53-FEF4271F856A}" type="slidenum">
              <a:rPr lang="cs-CZ" smtClean="0"/>
              <a:pPr>
                <a:defRPr/>
              </a:pPr>
              <a:t>19</a:t>
            </a:fld>
            <a:endParaRPr lang="cs-CZ"/>
          </a:p>
        </p:txBody>
      </p:sp>
    </p:spTree>
    <p:extLst>
      <p:ext uri="{BB962C8B-B14F-4D97-AF65-F5344CB8AC3E}">
        <p14:creationId xmlns:p14="http://schemas.microsoft.com/office/powerpoint/2010/main" val="3704783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0"/>
          <p:cNvSpPr>
            <a:spLocks noGrp="1"/>
          </p:cNvSpPr>
          <p:nvPr>
            <p:ph type="ctrTitle"/>
          </p:nvPr>
        </p:nvSpPr>
        <p:spPr>
          <a:xfrm>
            <a:off x="1170236" y="3060551"/>
            <a:ext cx="9145016" cy="1114946"/>
          </a:xfrm>
        </p:spPr>
        <p:txBody>
          <a:bodyPr/>
          <a:lstStyle/>
          <a:p>
            <a:pPr>
              <a:defRPr/>
            </a:pPr>
            <a:r>
              <a:rPr lang="cs-CZ" sz="4000" i="1" dirty="0"/>
              <a:t>Analýza dopadu R&amp;D výdajů na konkurenceschopnost a růst</a:t>
            </a:r>
            <a:endParaRPr lang="en-US" sz="4000" dirty="0"/>
          </a:p>
        </p:txBody>
      </p:sp>
      <p:sp>
        <p:nvSpPr>
          <p:cNvPr id="7171" name="Rectangle 11"/>
          <p:cNvSpPr>
            <a:spLocks noGrp="1"/>
          </p:cNvSpPr>
          <p:nvPr>
            <p:ph type="subTitle" idx="1"/>
          </p:nvPr>
        </p:nvSpPr>
        <p:spPr>
          <a:xfrm>
            <a:off x="1170236" y="4500711"/>
            <a:ext cx="8569325" cy="833016"/>
          </a:xfrm>
        </p:spPr>
        <p:txBody>
          <a:bodyPr/>
          <a:lstStyle/>
          <a:p>
            <a:pPr hangingPunct="0">
              <a:spcAft>
                <a:spcPts val="0"/>
              </a:spcAft>
            </a:pPr>
            <a:r>
              <a:rPr lang="cs-CZ" sz="2800" dirty="0" err="1" smtClean="0"/>
              <a:t>KareL</a:t>
            </a:r>
            <a:r>
              <a:rPr lang="cs-CZ" sz="2800" dirty="0" smtClean="0"/>
              <a:t> Mirošník 11/2017</a:t>
            </a:r>
          </a:p>
          <a:p>
            <a:pPr hangingPunct="0">
              <a:spcAft>
                <a:spcPts val="0"/>
              </a:spcAft>
            </a:pPr>
            <a:endParaRPr lang="en-US" sz="2800" dirty="0" smtClean="0"/>
          </a:p>
          <a:p>
            <a:pPr hangingPunct="0">
              <a:spcAft>
                <a:spcPts val="0"/>
              </a:spcAft>
            </a:pPr>
            <a:endParaRPr lang="en-US" sz="2800" dirty="0"/>
          </a:p>
        </p:txBody>
      </p:sp>
    </p:spTree>
    <p:extLst>
      <p:ext uri="{BB962C8B-B14F-4D97-AF65-F5344CB8AC3E}">
        <p14:creationId xmlns:p14="http://schemas.microsoft.com/office/powerpoint/2010/main" val="36067100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3"/>
          <p:cNvSpPr>
            <a:spLocks noGrp="1"/>
          </p:cNvSpPr>
          <p:nvPr>
            <p:ph type="title"/>
          </p:nvPr>
        </p:nvSpPr>
        <p:spPr>
          <a:xfrm>
            <a:off x="594172" y="2268463"/>
            <a:ext cx="8675687" cy="1079500"/>
          </a:xfrm>
        </p:spPr>
        <p:txBody>
          <a:bodyPr/>
          <a:lstStyle/>
          <a:p>
            <a:pPr marL="1090613" lvl="1" indent="-571500" hangingPunct="0">
              <a:buClr>
                <a:srgbClr val="002060"/>
              </a:buClr>
              <a:buFont typeface="+mj-lt"/>
              <a:buAutoNum type="romanUcPeriod" startAt="3"/>
            </a:pPr>
            <a:r>
              <a:rPr lang="cs-CZ" dirty="0" smtClean="0"/>
              <a:t>Vyhodnocení </a:t>
            </a:r>
            <a:r>
              <a:rPr lang="cs-CZ" dirty="0"/>
              <a:t>efektivity veřejné podpory R&amp;D </a:t>
            </a:r>
            <a:br>
              <a:rPr lang="cs-CZ" dirty="0"/>
            </a:br>
            <a:endParaRPr lang="cs-CZ" dirty="0"/>
          </a:p>
        </p:txBody>
      </p:sp>
    </p:spTree>
    <p:extLst>
      <p:ext uri="{BB962C8B-B14F-4D97-AF65-F5344CB8AC3E}">
        <p14:creationId xmlns:p14="http://schemas.microsoft.com/office/powerpoint/2010/main" val="37541685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a:xfrm>
            <a:off x="666180" y="468263"/>
            <a:ext cx="9577064" cy="7366670"/>
          </a:xfrm>
        </p:spPr>
        <p:txBody>
          <a:bodyPr/>
          <a:lstStyle/>
          <a:p>
            <a:pPr hangingPunct="0">
              <a:buClr>
                <a:srgbClr val="002060"/>
              </a:buClr>
            </a:pPr>
            <a:r>
              <a:rPr lang="cs-CZ" sz="2600" dirty="0" smtClean="0"/>
              <a:t>Odůvodnění veřejné podpory </a:t>
            </a:r>
            <a:r>
              <a:rPr lang="cs-CZ" sz="2600" dirty="0"/>
              <a:t>R</a:t>
            </a:r>
            <a:r>
              <a:rPr lang="en-US" sz="2600" dirty="0"/>
              <a:t>&amp;D</a:t>
            </a:r>
            <a:endParaRPr lang="cs-CZ" sz="2400" dirty="0" smtClean="0"/>
          </a:p>
          <a:p>
            <a:pPr lvl="1" hangingPunct="0">
              <a:buClr>
                <a:srgbClr val="002060"/>
              </a:buClr>
            </a:pPr>
            <a:r>
              <a:rPr lang="cs-CZ" sz="2200" b="0" dirty="0"/>
              <a:t>Podporou vědy a výzkumu lze stimulovat ekonomický růst (Romer 1990, </a:t>
            </a:r>
            <a:r>
              <a:rPr lang="cs-CZ" sz="2200" b="0" dirty="0" err="1"/>
              <a:t>Aghion</a:t>
            </a:r>
            <a:r>
              <a:rPr lang="cs-CZ" sz="2200" b="0" dirty="0"/>
              <a:t> a </a:t>
            </a:r>
            <a:r>
              <a:rPr lang="cs-CZ" sz="2200" b="0" dirty="0" err="1"/>
              <a:t>Howit</a:t>
            </a:r>
            <a:r>
              <a:rPr lang="cs-CZ" sz="2200" b="0" dirty="0"/>
              <a:t> 1992) a je možné dosahovat rostoucích výnosů z rozsahu (</a:t>
            </a:r>
            <a:r>
              <a:rPr lang="cs-CZ" sz="2200" b="0" dirty="0" err="1"/>
              <a:t>Rebelo</a:t>
            </a:r>
            <a:r>
              <a:rPr lang="cs-CZ" sz="2200" b="0" dirty="0"/>
              <a:t> 1991) </a:t>
            </a:r>
          </a:p>
          <a:p>
            <a:pPr lvl="1" hangingPunct="0">
              <a:buClr>
                <a:srgbClr val="002060"/>
              </a:buClr>
            </a:pPr>
            <a:r>
              <a:rPr lang="cs-CZ" sz="2200" b="0" dirty="0"/>
              <a:t>Celkový sociální a společenský přínos inovací díky „</a:t>
            </a:r>
            <a:r>
              <a:rPr lang="cs-CZ" sz="2200" b="0" dirty="0" err="1"/>
              <a:t>spillover</a:t>
            </a:r>
            <a:r>
              <a:rPr lang="cs-CZ" sz="2200" b="0" dirty="0"/>
              <a:t>“ efektům přesahuje ekonomický přínos, který výzkum přinese samotným příjemcům podpory (vložená podpora se společnosti vrátí </a:t>
            </a:r>
            <a:r>
              <a:rPr lang="cs-CZ" sz="2200" b="0" dirty="0" smtClean="0"/>
              <a:t>násobně </a:t>
            </a:r>
            <a:r>
              <a:rPr lang="cs-CZ" sz="2400" b="0" dirty="0" err="1"/>
              <a:t>Cincera</a:t>
            </a:r>
            <a:r>
              <a:rPr lang="cs-CZ" sz="2400" b="0" dirty="0"/>
              <a:t> 2005</a:t>
            </a:r>
            <a:r>
              <a:rPr lang="cs-CZ" sz="2200" b="0" dirty="0" smtClean="0"/>
              <a:t>)</a:t>
            </a:r>
            <a:endParaRPr lang="cs-CZ" sz="2200" b="0" dirty="0"/>
          </a:p>
          <a:p>
            <a:pPr lvl="1" hangingPunct="0">
              <a:buClr>
                <a:srgbClr val="002060"/>
              </a:buClr>
            </a:pPr>
            <a:r>
              <a:rPr lang="cs-CZ" sz="2200" b="0" dirty="0"/>
              <a:t>Úroveň soukromých investic se pohybuje pod společensky žádanou úrovní, jelikož soukromí investoři nezohledňují veřejné přínosy (</a:t>
            </a:r>
            <a:r>
              <a:rPr lang="cs-CZ" sz="2200" b="0" dirty="0" err="1"/>
              <a:t>Griliches</a:t>
            </a:r>
            <a:r>
              <a:rPr lang="cs-CZ" sz="2200" b="0" dirty="0"/>
              <a:t> 2000) </a:t>
            </a:r>
          </a:p>
          <a:p>
            <a:pPr lvl="1" hangingPunct="0">
              <a:buClr>
                <a:srgbClr val="002060"/>
              </a:buClr>
            </a:pPr>
            <a:endParaRPr lang="cs-CZ" sz="2200" dirty="0" smtClean="0"/>
          </a:p>
          <a:p>
            <a:pPr hangingPunct="0">
              <a:buClr>
                <a:srgbClr val="002060"/>
              </a:buClr>
            </a:pPr>
            <a:r>
              <a:rPr lang="cs-CZ" sz="2600" dirty="0" smtClean="0"/>
              <a:t>Kritika veřejné podpory R</a:t>
            </a:r>
            <a:r>
              <a:rPr lang="en-US" sz="2600" dirty="0" smtClean="0"/>
              <a:t>&amp;D</a:t>
            </a:r>
            <a:endParaRPr lang="cs-CZ" sz="2600" dirty="0" smtClean="0"/>
          </a:p>
          <a:p>
            <a:pPr lvl="1" hangingPunct="0">
              <a:buClr>
                <a:srgbClr val="002060"/>
              </a:buClr>
            </a:pPr>
            <a:r>
              <a:rPr lang="cs-CZ" sz="2200" b="0" dirty="0" smtClean="0"/>
              <a:t>Politici a úředníci nejsou schopni efektivně alokovat podporu </a:t>
            </a:r>
          </a:p>
          <a:p>
            <a:pPr lvl="1" hangingPunct="0">
              <a:buClr>
                <a:srgbClr val="002060"/>
              </a:buClr>
            </a:pPr>
            <a:r>
              <a:rPr lang="cs-CZ" sz="2200" b="0" dirty="0" smtClean="0"/>
              <a:t>Veřejná podpora narušuje ekonomickou soutěž</a:t>
            </a:r>
            <a:endParaRPr lang="cs-CZ" sz="2200" b="0" dirty="0"/>
          </a:p>
          <a:p>
            <a:pPr lvl="1" hangingPunct="0">
              <a:buClr>
                <a:srgbClr val="002060"/>
              </a:buClr>
            </a:pPr>
            <a:r>
              <a:rPr lang="cs-CZ" sz="2200" b="0" dirty="0" smtClean="0"/>
              <a:t>Veřejná podpora vytěsňuje soukromé investice</a:t>
            </a:r>
          </a:p>
          <a:p>
            <a:pPr lvl="2" hangingPunct="0">
              <a:buClr>
                <a:srgbClr val="002060"/>
              </a:buClr>
            </a:pPr>
            <a:endParaRPr lang="cs-CZ" sz="2000" dirty="0" smtClean="0"/>
          </a:p>
          <a:p>
            <a:endParaRPr lang="en-US" dirty="0"/>
          </a:p>
        </p:txBody>
      </p:sp>
    </p:spTree>
    <p:extLst>
      <p:ext uri="{BB962C8B-B14F-4D97-AF65-F5344CB8AC3E}">
        <p14:creationId xmlns:p14="http://schemas.microsoft.com/office/powerpoint/2010/main" val="7044921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a:xfrm>
            <a:off x="738188" y="252239"/>
            <a:ext cx="8675687" cy="7582694"/>
          </a:xfrm>
        </p:spPr>
        <p:txBody>
          <a:bodyPr/>
          <a:lstStyle/>
          <a:p>
            <a:pPr hangingPunct="0">
              <a:buClr>
                <a:srgbClr val="002060"/>
              </a:buClr>
            </a:pPr>
            <a:r>
              <a:rPr lang="cs-CZ" sz="2400" dirty="0" smtClean="0"/>
              <a:t>Použitá data a metodologie</a:t>
            </a:r>
          </a:p>
          <a:p>
            <a:pPr hangingPunct="0">
              <a:buClr>
                <a:srgbClr val="002060"/>
              </a:buClr>
            </a:pPr>
            <a:endParaRPr lang="cs-CZ" sz="2400" dirty="0" smtClean="0"/>
          </a:p>
          <a:p>
            <a:pPr lvl="1" hangingPunct="0">
              <a:buClr>
                <a:srgbClr val="002060"/>
              </a:buClr>
            </a:pPr>
            <a:r>
              <a:rPr lang="cs-CZ" sz="2200" dirty="0" smtClean="0"/>
              <a:t>Zdroj dat: </a:t>
            </a:r>
          </a:p>
          <a:p>
            <a:pPr lvl="2" hangingPunct="0">
              <a:buClr>
                <a:srgbClr val="002060"/>
              </a:buClr>
            </a:pPr>
            <a:r>
              <a:rPr lang="cs-CZ" sz="2000" dirty="0"/>
              <a:t>IS </a:t>
            </a:r>
            <a:r>
              <a:rPr lang="cs-CZ" sz="2000" dirty="0" err="1"/>
              <a:t>VaVaI</a:t>
            </a:r>
            <a:r>
              <a:rPr lang="cs-CZ" sz="2000" dirty="0"/>
              <a:t> – zdroj dat o programech na podporu R</a:t>
            </a:r>
            <a:r>
              <a:rPr lang="en-US" sz="2000" dirty="0"/>
              <a:t>&amp;D</a:t>
            </a:r>
            <a:endParaRPr lang="cs-CZ" sz="2000" dirty="0"/>
          </a:p>
          <a:p>
            <a:pPr lvl="2" hangingPunct="0">
              <a:buClr>
                <a:srgbClr val="002060"/>
              </a:buClr>
            </a:pPr>
            <a:r>
              <a:rPr lang="cs-CZ" sz="2000" dirty="0"/>
              <a:t>TAČR – seznam neúspěšných žadatelů o podporu R</a:t>
            </a:r>
            <a:r>
              <a:rPr lang="en-US" sz="2000" dirty="0"/>
              <a:t>&amp;D v </a:t>
            </a:r>
            <a:r>
              <a:rPr lang="en-US" sz="2000" dirty="0" err="1"/>
              <a:t>letech</a:t>
            </a:r>
            <a:r>
              <a:rPr lang="en-US" sz="2000" dirty="0"/>
              <a:t> </a:t>
            </a:r>
            <a:r>
              <a:rPr lang="cs-CZ" sz="2000" dirty="0"/>
              <a:t>2007-2010</a:t>
            </a:r>
          </a:p>
          <a:p>
            <a:pPr lvl="2" hangingPunct="0">
              <a:buClr>
                <a:srgbClr val="002060"/>
              </a:buClr>
            </a:pPr>
            <a:r>
              <a:rPr lang="cs-CZ" sz="2000" dirty="0"/>
              <a:t>SSV -</a:t>
            </a:r>
            <a:r>
              <a:rPr lang="en-US" sz="2000" dirty="0"/>
              <a:t> </a:t>
            </a:r>
            <a:r>
              <a:rPr lang="cs-CZ" sz="2000" dirty="0"/>
              <a:t>data o firmách z OR, ARES, RZP, finanční závěrky a další informace z CSU) </a:t>
            </a:r>
            <a:endParaRPr lang="cs-CZ" sz="2000" dirty="0" smtClean="0"/>
          </a:p>
          <a:p>
            <a:pPr lvl="2" hangingPunct="0">
              <a:buClr>
                <a:srgbClr val="002060"/>
              </a:buClr>
            </a:pPr>
            <a:r>
              <a:rPr lang="cs-CZ" sz="2000" dirty="0" smtClean="0"/>
              <a:t>Patentový úřad – informace o přidělených patentech</a:t>
            </a:r>
            <a:endParaRPr lang="cs-CZ" sz="2000" dirty="0"/>
          </a:p>
          <a:p>
            <a:pPr lvl="1" hangingPunct="0">
              <a:buClr>
                <a:srgbClr val="002060"/>
              </a:buClr>
            </a:pPr>
            <a:r>
              <a:rPr lang="cs-CZ" sz="2200" dirty="0" smtClean="0"/>
              <a:t>Použité </a:t>
            </a:r>
            <a:r>
              <a:rPr lang="cs-CZ" sz="2200" dirty="0" err="1" smtClean="0"/>
              <a:t>motody</a:t>
            </a:r>
            <a:endParaRPr lang="cs-CZ" sz="2200" dirty="0" smtClean="0"/>
          </a:p>
          <a:p>
            <a:pPr lvl="2" hangingPunct="0">
              <a:buClr>
                <a:srgbClr val="002060"/>
              </a:buClr>
            </a:pPr>
            <a:r>
              <a:rPr lang="cs-CZ" sz="2000" dirty="0" err="1" smtClean="0"/>
              <a:t>Propensity</a:t>
            </a:r>
            <a:r>
              <a:rPr lang="cs-CZ" sz="2000" dirty="0" smtClean="0"/>
              <a:t> </a:t>
            </a:r>
            <a:r>
              <a:rPr lang="cs-CZ" sz="2000" dirty="0" err="1" smtClean="0"/>
              <a:t>score</a:t>
            </a:r>
            <a:r>
              <a:rPr lang="cs-CZ" sz="2000" dirty="0" smtClean="0"/>
              <a:t> </a:t>
            </a:r>
            <a:r>
              <a:rPr lang="cs-CZ" sz="2000" dirty="0" err="1" smtClean="0"/>
              <a:t>matching</a:t>
            </a:r>
            <a:r>
              <a:rPr lang="cs-CZ" sz="2000" dirty="0" smtClean="0"/>
              <a:t> + ATT (</a:t>
            </a:r>
            <a:r>
              <a:rPr lang="cs-CZ" sz="2000" dirty="0" err="1"/>
              <a:t>average</a:t>
            </a:r>
            <a:r>
              <a:rPr lang="cs-CZ" sz="2000" dirty="0"/>
              <a:t> </a:t>
            </a:r>
            <a:r>
              <a:rPr lang="cs-CZ" sz="2000" dirty="0" err="1"/>
              <a:t>treatment</a:t>
            </a:r>
            <a:r>
              <a:rPr lang="cs-CZ" sz="2000" dirty="0"/>
              <a:t> </a:t>
            </a:r>
            <a:r>
              <a:rPr lang="cs-CZ" sz="2000" dirty="0" err="1"/>
              <a:t>effect</a:t>
            </a:r>
            <a:r>
              <a:rPr lang="cs-CZ" sz="2000" dirty="0"/>
              <a:t> on </a:t>
            </a:r>
            <a:r>
              <a:rPr lang="cs-CZ" sz="2000" dirty="0" err="1"/>
              <a:t>treated</a:t>
            </a:r>
            <a:r>
              <a:rPr lang="cs-CZ" sz="2000" dirty="0"/>
              <a:t> </a:t>
            </a:r>
            <a:r>
              <a:rPr lang="cs-CZ" sz="2000" dirty="0" smtClean="0"/>
              <a:t>)</a:t>
            </a:r>
          </a:p>
          <a:p>
            <a:pPr lvl="2" hangingPunct="0">
              <a:buClr>
                <a:srgbClr val="002060"/>
              </a:buClr>
            </a:pPr>
            <a:endParaRPr lang="cs-CZ" sz="2000" dirty="0" smtClean="0"/>
          </a:p>
          <a:p>
            <a:pPr lvl="2" hangingPunct="0">
              <a:buClr>
                <a:srgbClr val="002060"/>
              </a:buClr>
            </a:pPr>
            <a:r>
              <a:rPr lang="cs-CZ" sz="2000" dirty="0" err="1" smtClean="0"/>
              <a:t>Propensity</a:t>
            </a:r>
            <a:r>
              <a:rPr lang="cs-CZ" sz="2000" dirty="0" smtClean="0"/>
              <a:t> </a:t>
            </a:r>
            <a:r>
              <a:rPr lang="cs-CZ" sz="2000" dirty="0" err="1"/>
              <a:t>score</a:t>
            </a:r>
            <a:r>
              <a:rPr lang="cs-CZ" sz="2000" dirty="0"/>
              <a:t> </a:t>
            </a:r>
            <a:r>
              <a:rPr lang="cs-CZ" sz="2000" dirty="0" err="1"/>
              <a:t>patching</a:t>
            </a:r>
            <a:r>
              <a:rPr lang="cs-CZ" sz="2000" dirty="0"/>
              <a:t> + </a:t>
            </a:r>
            <a:r>
              <a:rPr lang="cs-CZ" sz="2000" dirty="0" err="1" smtClean="0"/>
              <a:t>DiD</a:t>
            </a:r>
            <a:r>
              <a:rPr lang="cs-CZ" sz="2000" dirty="0" smtClean="0"/>
              <a:t> (</a:t>
            </a:r>
            <a:r>
              <a:rPr lang="cs-CZ" sz="2000" dirty="0" err="1" smtClean="0"/>
              <a:t>difference</a:t>
            </a:r>
            <a:r>
              <a:rPr lang="cs-CZ" sz="2000" dirty="0" smtClean="0"/>
              <a:t> in </a:t>
            </a:r>
            <a:r>
              <a:rPr lang="cs-CZ" sz="2000" dirty="0" err="1" smtClean="0"/>
              <a:t>difference</a:t>
            </a:r>
            <a:r>
              <a:rPr lang="cs-CZ" sz="2000" dirty="0" smtClean="0"/>
              <a:t>)</a:t>
            </a:r>
            <a:endParaRPr lang="cs-CZ" sz="2000" dirty="0"/>
          </a:p>
          <a:p>
            <a:pPr marL="1560513" lvl="3" indent="0">
              <a:buNone/>
            </a:pPr>
            <a:r>
              <a:rPr lang="cs-CZ" sz="2000" dirty="0" smtClean="0"/>
              <a:t>		</a:t>
            </a:r>
            <a:r>
              <a:rPr lang="en-US" sz="2000" i="0" dirty="0" smtClean="0"/>
              <a:t>𝑌</a:t>
            </a:r>
            <a:r>
              <a:rPr lang="en-US" sz="2000" i="0" dirty="0"/>
              <a:t>it=𝛼(𝑇it)t+𝛽(𝑋it)+𝛾𝑖+𝜀</a:t>
            </a:r>
            <a:r>
              <a:rPr lang="en-US" sz="2000" i="0" dirty="0" smtClean="0"/>
              <a:t>it</a:t>
            </a:r>
            <a:endParaRPr lang="cs-CZ" sz="2000" i="0" dirty="0" smtClean="0"/>
          </a:p>
          <a:p>
            <a:pPr marL="1560513" lvl="3" indent="0">
              <a:buNone/>
            </a:pPr>
            <a:endParaRPr lang="en-US" sz="2000" i="0" dirty="0"/>
          </a:p>
        </p:txBody>
      </p:sp>
      <p:sp>
        <p:nvSpPr>
          <p:cNvPr id="4" name="Obdélník 3"/>
          <p:cNvSpPr/>
          <p:nvPr/>
        </p:nvSpPr>
        <p:spPr>
          <a:xfrm>
            <a:off x="2682404" y="4212679"/>
            <a:ext cx="4399731" cy="400110"/>
          </a:xfrm>
          <a:prstGeom prst="rect">
            <a:avLst/>
          </a:prstGeom>
        </p:spPr>
        <p:txBody>
          <a:bodyPr wrap="none">
            <a:spAutoFit/>
          </a:bodyPr>
          <a:lstStyle/>
          <a:p>
            <a:r>
              <a:rPr lang="nn-NO" sz="2000" dirty="0" smtClean="0">
                <a:latin typeface="+mn-lt"/>
              </a:rPr>
              <a:t>τ_ATET=E[Y_i </a:t>
            </a:r>
            <a:r>
              <a:rPr lang="nn-NO" sz="2000" dirty="0">
                <a:latin typeface="+mn-lt"/>
              </a:rPr>
              <a:t>(1)│T_i=1]-E[Y_i (0)│T_i=0]</a:t>
            </a:r>
            <a:endParaRPr lang="cs-CZ" sz="2000" dirty="0">
              <a:latin typeface="+mn-lt"/>
            </a:endParaRPr>
          </a:p>
        </p:txBody>
      </p:sp>
    </p:spTree>
    <p:extLst>
      <p:ext uri="{BB962C8B-B14F-4D97-AF65-F5344CB8AC3E}">
        <p14:creationId xmlns:p14="http://schemas.microsoft.com/office/powerpoint/2010/main" val="23715076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a:xfrm>
            <a:off x="738188" y="396255"/>
            <a:ext cx="8675687" cy="7438678"/>
          </a:xfrm>
        </p:spPr>
        <p:txBody>
          <a:bodyPr/>
          <a:lstStyle/>
          <a:p>
            <a:pPr hangingPunct="0">
              <a:buClr>
                <a:srgbClr val="002060"/>
              </a:buClr>
            </a:pPr>
            <a:r>
              <a:rPr lang="cs-CZ" sz="2400" dirty="0" smtClean="0"/>
              <a:t>Analyzovaná data </a:t>
            </a:r>
          </a:p>
          <a:p>
            <a:pPr lvl="1" hangingPunct="0">
              <a:buClr>
                <a:srgbClr val="002060"/>
              </a:buClr>
            </a:pPr>
            <a:r>
              <a:rPr lang="cs-CZ" sz="2200" dirty="0"/>
              <a:t>Analyzovaný vzorek </a:t>
            </a:r>
            <a:r>
              <a:rPr lang="cs-CZ" sz="2200" b="0" dirty="0"/>
              <a:t>(po </a:t>
            </a:r>
            <a:r>
              <a:rPr lang="cs-CZ" sz="2200" b="0" dirty="0" smtClean="0"/>
              <a:t>očištění z původních 555 podpořených resp. 1074 nepodpořených )</a:t>
            </a:r>
            <a:r>
              <a:rPr lang="cs-CZ" sz="2200" dirty="0" smtClean="0"/>
              <a:t>: </a:t>
            </a:r>
            <a:endParaRPr lang="cs-CZ" sz="2200" dirty="0"/>
          </a:p>
          <a:p>
            <a:pPr lvl="2" hangingPunct="0">
              <a:buClr>
                <a:srgbClr val="002060"/>
              </a:buClr>
            </a:pPr>
            <a:r>
              <a:rPr lang="cs-CZ" sz="2000" b="1" dirty="0">
                <a:solidFill>
                  <a:srgbClr val="002060"/>
                </a:solidFill>
              </a:rPr>
              <a:t>258</a:t>
            </a:r>
            <a:r>
              <a:rPr lang="cs-CZ" sz="2000" dirty="0">
                <a:solidFill>
                  <a:srgbClr val="002060"/>
                </a:solidFill>
              </a:rPr>
              <a:t> </a:t>
            </a:r>
            <a:r>
              <a:rPr lang="cs-CZ" sz="2000" dirty="0"/>
              <a:t>příjemců dotací na R</a:t>
            </a:r>
            <a:r>
              <a:rPr lang="en-US" sz="2000" dirty="0"/>
              <a:t>&amp;</a:t>
            </a:r>
            <a:r>
              <a:rPr lang="cs-CZ" sz="2000" dirty="0"/>
              <a:t>D v letech 2007-2010</a:t>
            </a:r>
          </a:p>
          <a:p>
            <a:pPr lvl="2" hangingPunct="0">
              <a:buClr>
                <a:srgbClr val="002060"/>
              </a:buClr>
            </a:pPr>
            <a:r>
              <a:rPr lang="cs-CZ" sz="2000" b="1" dirty="0">
                <a:solidFill>
                  <a:srgbClr val="002060"/>
                </a:solidFill>
              </a:rPr>
              <a:t>489</a:t>
            </a:r>
            <a:r>
              <a:rPr lang="cs-CZ" sz="2000" b="1" dirty="0">
                <a:solidFill>
                  <a:srgbClr val="0070C0"/>
                </a:solidFill>
              </a:rPr>
              <a:t> </a:t>
            </a:r>
            <a:r>
              <a:rPr lang="cs-CZ" sz="2000" dirty="0"/>
              <a:t>zamítnutých </a:t>
            </a:r>
            <a:r>
              <a:rPr lang="cs-CZ" sz="2000" dirty="0" smtClean="0"/>
              <a:t>žadatelů</a:t>
            </a:r>
          </a:p>
          <a:p>
            <a:pPr lvl="2" hangingPunct="0">
              <a:buClr>
                <a:srgbClr val="002060"/>
              </a:buClr>
            </a:pPr>
            <a:endParaRPr lang="cs-CZ" sz="2000" dirty="0"/>
          </a:p>
          <a:p>
            <a:pPr lvl="1" hangingPunct="0">
              <a:buClr>
                <a:srgbClr val="002060"/>
              </a:buClr>
            </a:pPr>
            <a:r>
              <a:rPr lang="cs-CZ" sz="2200" dirty="0"/>
              <a:t>Pro PSM byly vybrány následující proměnné: </a:t>
            </a:r>
            <a:r>
              <a:rPr lang="cs-CZ" sz="2200" dirty="0" smtClean="0"/>
              <a:t> </a:t>
            </a:r>
            <a:endParaRPr lang="cs-CZ" sz="2200" dirty="0"/>
          </a:p>
          <a:p>
            <a:pPr lvl="2" hangingPunct="0">
              <a:buClr>
                <a:srgbClr val="002060"/>
              </a:buClr>
            </a:pPr>
            <a:r>
              <a:rPr lang="cs-CZ" sz="2000" dirty="0" smtClean="0"/>
              <a:t>přidaná </a:t>
            </a:r>
            <a:r>
              <a:rPr lang="cs-CZ" sz="2000" dirty="0"/>
              <a:t>hodnota před podporou </a:t>
            </a:r>
            <a:r>
              <a:rPr lang="cs-CZ" sz="2000" dirty="0" smtClean="0"/>
              <a:t>(</a:t>
            </a:r>
            <a:r>
              <a:rPr lang="cs-CZ" sz="2000" dirty="0" err="1" smtClean="0"/>
              <a:t>lnva_bt</a:t>
            </a:r>
            <a:r>
              <a:rPr lang="cs-CZ" sz="2000" dirty="0" smtClean="0"/>
              <a:t>)</a:t>
            </a:r>
          </a:p>
          <a:p>
            <a:pPr lvl="2" hangingPunct="0">
              <a:buClr>
                <a:srgbClr val="002060"/>
              </a:buClr>
            </a:pPr>
            <a:r>
              <a:rPr lang="cs-CZ" sz="2000" dirty="0" smtClean="0"/>
              <a:t>patentová aktivita před podporou (</a:t>
            </a:r>
            <a:r>
              <a:rPr lang="cs-CZ" sz="2000" dirty="0" err="1" smtClean="0"/>
              <a:t>pat_bt</a:t>
            </a:r>
            <a:r>
              <a:rPr lang="cs-CZ" sz="2000" dirty="0" smtClean="0"/>
              <a:t>) </a:t>
            </a:r>
          </a:p>
          <a:p>
            <a:pPr lvl="2" hangingPunct="0">
              <a:buClr>
                <a:srgbClr val="002060"/>
              </a:buClr>
            </a:pPr>
            <a:r>
              <a:rPr lang="cs-CZ" sz="2000" dirty="0" smtClean="0"/>
              <a:t>přidaná </a:t>
            </a:r>
            <a:r>
              <a:rPr lang="cs-CZ" sz="2000" dirty="0"/>
              <a:t>hodnota na jednotku personálních nákladů před podporou (</a:t>
            </a:r>
            <a:r>
              <a:rPr lang="cs-CZ" sz="2000" dirty="0" err="1"/>
              <a:t>vape_bt</a:t>
            </a:r>
            <a:r>
              <a:rPr lang="cs-CZ" sz="2000" dirty="0"/>
              <a:t>)  </a:t>
            </a:r>
          </a:p>
          <a:p>
            <a:pPr lvl="2" hangingPunct="0">
              <a:buClr>
                <a:srgbClr val="002060"/>
              </a:buClr>
            </a:pPr>
            <a:r>
              <a:rPr lang="cs-CZ" sz="2000" dirty="0"/>
              <a:t>velikost firmy daná skupinou počtu zaměstnanců </a:t>
            </a:r>
          </a:p>
          <a:p>
            <a:pPr lvl="2" hangingPunct="0">
              <a:buClr>
                <a:srgbClr val="002060"/>
              </a:buClr>
            </a:pPr>
            <a:r>
              <a:rPr lang="cs-CZ" sz="2000" dirty="0"/>
              <a:t>věk </a:t>
            </a:r>
            <a:r>
              <a:rPr lang="cs-CZ" sz="2000" dirty="0" smtClean="0"/>
              <a:t>(</a:t>
            </a:r>
            <a:r>
              <a:rPr lang="cs-CZ" sz="2000" dirty="0" err="1" smtClean="0"/>
              <a:t>age</a:t>
            </a:r>
            <a:r>
              <a:rPr lang="cs-CZ" sz="2000" dirty="0" smtClean="0"/>
              <a:t> – věk skutečný, age2 - součet čtverců věku)</a:t>
            </a:r>
            <a:endParaRPr lang="cs-CZ" sz="2000" dirty="0"/>
          </a:p>
          <a:p>
            <a:pPr lvl="2" hangingPunct="0">
              <a:buClr>
                <a:srgbClr val="002060"/>
              </a:buClr>
            </a:pPr>
            <a:r>
              <a:rPr lang="cs-CZ" sz="2000" dirty="0" smtClean="0"/>
              <a:t>dlouhodobý hmotný majetek před </a:t>
            </a:r>
            <a:r>
              <a:rPr lang="cs-CZ" sz="2000" dirty="0"/>
              <a:t>podporou(</a:t>
            </a:r>
            <a:r>
              <a:rPr lang="cs-CZ" sz="2000" dirty="0" err="1"/>
              <a:t>lntas_bt</a:t>
            </a:r>
            <a:r>
              <a:rPr lang="cs-CZ" sz="2000" dirty="0"/>
              <a:t>)</a:t>
            </a:r>
          </a:p>
          <a:p>
            <a:pPr lvl="2" hangingPunct="0">
              <a:buClr>
                <a:srgbClr val="002060"/>
              </a:buClr>
            </a:pPr>
            <a:r>
              <a:rPr lang="cs-CZ" sz="2000" dirty="0" err="1"/>
              <a:t>hi-tech</a:t>
            </a:r>
            <a:r>
              <a:rPr lang="cs-CZ" sz="2000" dirty="0"/>
              <a:t> sektor </a:t>
            </a:r>
            <a:r>
              <a:rPr lang="cs-CZ" sz="2000" dirty="0" err="1"/>
              <a:t>zprac</a:t>
            </a:r>
            <a:r>
              <a:rPr lang="cs-CZ" sz="2000" dirty="0"/>
              <a:t>. průmysl (</a:t>
            </a:r>
            <a:r>
              <a:rPr lang="cs-CZ" sz="2000" dirty="0" err="1"/>
              <a:t>htind</a:t>
            </a:r>
            <a:r>
              <a:rPr lang="cs-CZ" sz="2000" dirty="0"/>
              <a:t>)</a:t>
            </a:r>
          </a:p>
          <a:p>
            <a:pPr lvl="2" hangingPunct="0">
              <a:buClr>
                <a:srgbClr val="002060"/>
              </a:buClr>
            </a:pPr>
            <a:r>
              <a:rPr lang="cs-CZ" sz="2000" dirty="0" err="1"/>
              <a:t>hi-tech</a:t>
            </a:r>
            <a:r>
              <a:rPr lang="cs-CZ" sz="2000" dirty="0"/>
              <a:t> sektor služby (</a:t>
            </a:r>
            <a:r>
              <a:rPr lang="cs-CZ" sz="2000" dirty="0" err="1"/>
              <a:t>htser</a:t>
            </a:r>
            <a:r>
              <a:rPr lang="cs-CZ" sz="2000" dirty="0"/>
              <a:t>)</a:t>
            </a:r>
          </a:p>
          <a:p>
            <a:pPr lvl="2" hangingPunct="0">
              <a:buClr>
                <a:srgbClr val="002060"/>
              </a:buClr>
            </a:pPr>
            <a:endParaRPr lang="cs-CZ" sz="2000" b="1" dirty="0">
              <a:solidFill>
                <a:srgbClr val="002060"/>
              </a:solidFill>
            </a:endParaRPr>
          </a:p>
          <a:p>
            <a:pPr lvl="1" hangingPunct="0">
              <a:buClr>
                <a:srgbClr val="002060"/>
              </a:buClr>
            </a:pPr>
            <a:endParaRPr lang="cs-CZ" sz="2200" dirty="0" smtClean="0"/>
          </a:p>
          <a:p>
            <a:pPr marL="1042988" lvl="2" indent="0" hangingPunct="0">
              <a:buClr>
                <a:srgbClr val="002060"/>
              </a:buClr>
              <a:buNone/>
            </a:pPr>
            <a:endParaRPr lang="cs-CZ" sz="2000" dirty="0" smtClean="0"/>
          </a:p>
        </p:txBody>
      </p:sp>
    </p:spTree>
    <p:extLst>
      <p:ext uri="{BB962C8B-B14F-4D97-AF65-F5344CB8AC3E}">
        <p14:creationId xmlns:p14="http://schemas.microsoft.com/office/powerpoint/2010/main" val="2757945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a:xfrm>
            <a:off x="738189" y="396255"/>
            <a:ext cx="5472608" cy="5616624"/>
          </a:xfrm>
        </p:spPr>
        <p:txBody>
          <a:bodyPr/>
          <a:lstStyle/>
          <a:p>
            <a:pPr hangingPunct="0">
              <a:buClr>
                <a:srgbClr val="002060"/>
              </a:buClr>
            </a:pPr>
            <a:r>
              <a:rPr lang="cs-CZ" sz="2400" dirty="0" smtClean="0"/>
              <a:t>PSM (logistická regrese)</a:t>
            </a:r>
          </a:p>
          <a:p>
            <a:pPr lvl="1" hangingPunct="0">
              <a:buClr>
                <a:srgbClr val="002060"/>
              </a:buClr>
            </a:pPr>
            <a:endParaRPr lang="cs-CZ" sz="2200" dirty="0" smtClean="0"/>
          </a:p>
          <a:p>
            <a:pPr lvl="1" hangingPunct="0">
              <a:buClr>
                <a:srgbClr val="002060"/>
              </a:buClr>
            </a:pPr>
            <a:r>
              <a:rPr lang="cs-CZ" sz="2200" b="0" dirty="0" smtClean="0"/>
              <a:t>Technologická náročnost služeb a výroby kladně ovlivňuje zařazení do programu</a:t>
            </a:r>
          </a:p>
          <a:p>
            <a:pPr lvl="1" hangingPunct="0">
              <a:buClr>
                <a:srgbClr val="002060"/>
              </a:buClr>
            </a:pPr>
            <a:r>
              <a:rPr lang="cs-CZ" sz="2200" b="0" dirty="0" smtClean="0"/>
              <a:t>Produktivita firmy má opačný efekt, evidentně do programu byly zařazeny spíše méně produktivní firmy (podpora jim měla pomoci?)</a:t>
            </a:r>
          </a:p>
          <a:p>
            <a:pPr lvl="1" hangingPunct="0">
              <a:buClr>
                <a:srgbClr val="002060"/>
              </a:buClr>
            </a:pPr>
            <a:endParaRPr lang="cs-CZ" sz="2200" b="0" dirty="0"/>
          </a:p>
          <a:p>
            <a:pPr lvl="1" hangingPunct="0">
              <a:buClr>
                <a:srgbClr val="002060"/>
              </a:buClr>
            </a:pPr>
            <a:endParaRPr lang="cs-CZ" sz="2400" b="0" dirty="0" smtClean="0"/>
          </a:p>
          <a:p>
            <a:pPr lvl="1" hangingPunct="0">
              <a:buClr>
                <a:srgbClr val="002060"/>
              </a:buClr>
            </a:pPr>
            <a:endParaRPr lang="cs-CZ" sz="2400" dirty="0"/>
          </a:p>
          <a:p>
            <a:pPr lvl="1" hangingPunct="0">
              <a:buClr>
                <a:srgbClr val="002060"/>
              </a:buClr>
            </a:pPr>
            <a:endParaRPr lang="cs-CZ" sz="2400" dirty="0" smtClean="0"/>
          </a:p>
          <a:p>
            <a:pPr lvl="1" hangingPunct="0">
              <a:buClr>
                <a:srgbClr val="002060"/>
              </a:buClr>
            </a:pPr>
            <a:endParaRPr lang="cs-CZ" sz="2400" dirty="0"/>
          </a:p>
          <a:p>
            <a:pPr lvl="1" hangingPunct="0">
              <a:buClr>
                <a:srgbClr val="002060"/>
              </a:buClr>
            </a:pPr>
            <a:endParaRPr lang="cs-CZ" sz="2400" dirty="0" smtClean="0"/>
          </a:p>
        </p:txBody>
      </p:sp>
      <p:graphicFrame>
        <p:nvGraphicFramePr>
          <p:cNvPr id="6" name="Tabulka 5"/>
          <p:cNvGraphicFramePr>
            <a:graphicFrameLocks noGrp="1"/>
          </p:cNvGraphicFramePr>
          <p:nvPr>
            <p:extLst>
              <p:ext uri="{D42A27DB-BD31-4B8C-83A1-F6EECF244321}">
                <p14:modId xmlns:p14="http://schemas.microsoft.com/office/powerpoint/2010/main" val="2687378619"/>
              </p:ext>
            </p:extLst>
          </p:nvPr>
        </p:nvGraphicFramePr>
        <p:xfrm>
          <a:off x="6359659" y="540271"/>
          <a:ext cx="3980235" cy="5760720"/>
        </p:xfrm>
        <a:graphic>
          <a:graphicData uri="http://schemas.openxmlformats.org/drawingml/2006/table">
            <a:tbl>
              <a:tblPr firstRow="1" firstCol="1" bandRow="1"/>
              <a:tblGrid>
                <a:gridCol w="1400453"/>
                <a:gridCol w="1400453"/>
                <a:gridCol w="1179329"/>
              </a:tblGrid>
              <a:tr h="334835">
                <a:tc>
                  <a:txBody>
                    <a:bodyPr/>
                    <a:lstStyle/>
                    <a:p>
                      <a:pPr algn="l" fontAlgn="auto" hangingPunct="1">
                        <a:lnSpc>
                          <a:spcPct val="150000"/>
                        </a:lnSpc>
                        <a:spcAft>
                          <a:spcPts val="0"/>
                        </a:spcAft>
                      </a:pPr>
                      <a:r>
                        <a:rPr lang="cs-CZ" sz="1800" b="1" dirty="0">
                          <a:solidFill>
                            <a:srgbClr val="000000"/>
                          </a:solidFill>
                          <a:effectLst/>
                          <a:latin typeface="Times New Roman" panose="02020603050405020304" pitchFamily="18" charset="0"/>
                          <a:ea typeface="Times New Roman" panose="02020603050405020304" pitchFamily="18" charset="0"/>
                        </a:rPr>
                        <a:t>Název</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auto" hangingPunct="1">
                        <a:lnSpc>
                          <a:spcPct val="150000"/>
                        </a:lnSpc>
                        <a:spcAft>
                          <a:spcPts val="0"/>
                        </a:spcAft>
                      </a:pPr>
                      <a:r>
                        <a:rPr lang="cs-CZ" sz="1800" b="1" dirty="0">
                          <a:solidFill>
                            <a:srgbClr val="000000"/>
                          </a:solidFill>
                          <a:effectLst/>
                          <a:latin typeface="Times New Roman" panose="02020603050405020304" pitchFamily="18" charset="0"/>
                          <a:ea typeface="Times New Roman" panose="02020603050405020304" pitchFamily="18" charset="0"/>
                        </a:rPr>
                        <a:t>Koeficient</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auto" hangingPunct="1">
                        <a:lnSpc>
                          <a:spcPct val="150000"/>
                        </a:lnSpc>
                        <a:spcAft>
                          <a:spcPts val="0"/>
                        </a:spcAft>
                      </a:pPr>
                      <a:r>
                        <a:rPr lang="cs-CZ" sz="1800" b="1">
                          <a:solidFill>
                            <a:srgbClr val="000000"/>
                          </a:solidFill>
                          <a:effectLst/>
                          <a:latin typeface="Times New Roman" panose="02020603050405020304" pitchFamily="18" charset="0"/>
                          <a:ea typeface="Times New Roman" panose="02020603050405020304" pitchFamily="18" charset="0"/>
                        </a:rPr>
                        <a:t>P&gt;|z|</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334835">
                <a:tc>
                  <a:txBody>
                    <a:bodyPr/>
                    <a:lstStyle/>
                    <a:p>
                      <a:pPr algn="l" fontAlgn="auto" hangingPunct="1">
                        <a:lnSpc>
                          <a:spcPct val="150000"/>
                        </a:lnSpc>
                        <a:spcAft>
                          <a:spcPts val="0"/>
                        </a:spcAft>
                      </a:pPr>
                      <a:r>
                        <a:rPr lang="cs-CZ" sz="1800" dirty="0" err="1">
                          <a:solidFill>
                            <a:srgbClr val="000000"/>
                          </a:solidFill>
                          <a:effectLst/>
                          <a:latin typeface="Times New Roman" panose="02020603050405020304" pitchFamily="18" charset="0"/>
                          <a:ea typeface="Times New Roman" panose="02020603050405020304" pitchFamily="18" charset="0"/>
                        </a:rPr>
                        <a:t>lnva_bt</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dirty="0">
                          <a:solidFill>
                            <a:srgbClr val="000000"/>
                          </a:solidFill>
                          <a:effectLst/>
                          <a:latin typeface="Times New Roman" panose="02020603050405020304" pitchFamily="18" charset="0"/>
                          <a:ea typeface="Times New Roman" panose="02020603050405020304" pitchFamily="18" charset="0"/>
                        </a:rPr>
                        <a:t>0,633</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dirty="0">
                          <a:solidFill>
                            <a:srgbClr val="000000"/>
                          </a:solidFill>
                          <a:effectLst/>
                          <a:latin typeface="Times New Roman" panose="02020603050405020304" pitchFamily="18" charset="0"/>
                          <a:ea typeface="Times New Roman" panose="02020603050405020304" pitchFamily="18" charset="0"/>
                        </a:rPr>
                        <a:t>0,483</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835">
                <a:tc>
                  <a:txBody>
                    <a:bodyPr/>
                    <a:lstStyle/>
                    <a:p>
                      <a:pPr algn="l" fontAlgn="auto" hangingPunct="1">
                        <a:lnSpc>
                          <a:spcPct val="150000"/>
                        </a:lnSpc>
                        <a:spcAft>
                          <a:spcPts val="0"/>
                        </a:spcAft>
                      </a:pPr>
                      <a:r>
                        <a:rPr lang="cs-CZ" sz="1800" b="1" dirty="0" err="1">
                          <a:solidFill>
                            <a:srgbClr val="000000"/>
                          </a:solidFill>
                          <a:effectLst/>
                          <a:latin typeface="Times New Roman" panose="02020603050405020304" pitchFamily="18" charset="0"/>
                          <a:ea typeface="Times New Roman" panose="02020603050405020304" pitchFamily="18" charset="0"/>
                        </a:rPr>
                        <a:t>vape_bt</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b="1" dirty="0">
                          <a:solidFill>
                            <a:srgbClr val="000000"/>
                          </a:solidFill>
                          <a:effectLst/>
                          <a:latin typeface="Times New Roman" panose="02020603050405020304" pitchFamily="18" charset="0"/>
                          <a:ea typeface="Times New Roman" panose="02020603050405020304" pitchFamily="18" charset="0"/>
                        </a:rPr>
                        <a:t>-0,237</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b="1" dirty="0">
                          <a:solidFill>
                            <a:srgbClr val="000000"/>
                          </a:solidFill>
                          <a:effectLst/>
                          <a:latin typeface="Times New Roman" panose="02020603050405020304" pitchFamily="18" charset="0"/>
                          <a:ea typeface="Times New Roman" panose="02020603050405020304" pitchFamily="18" charset="0"/>
                        </a:rPr>
                        <a:t>0,008</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835">
                <a:tc>
                  <a:txBody>
                    <a:bodyPr/>
                    <a:lstStyle/>
                    <a:p>
                      <a:pPr algn="l" fontAlgn="auto" hangingPunct="1">
                        <a:lnSpc>
                          <a:spcPct val="150000"/>
                        </a:lnSpc>
                        <a:spcAft>
                          <a:spcPts val="0"/>
                        </a:spcAft>
                      </a:pPr>
                      <a:r>
                        <a:rPr lang="cs-CZ" sz="1800" dirty="0" err="1">
                          <a:solidFill>
                            <a:srgbClr val="000000"/>
                          </a:solidFill>
                          <a:effectLst/>
                          <a:latin typeface="Times New Roman" panose="02020603050405020304" pitchFamily="18" charset="0"/>
                          <a:ea typeface="Times New Roman" panose="02020603050405020304" pitchFamily="18" charset="0"/>
                        </a:rPr>
                        <a:t>pat_bt</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dirty="0">
                          <a:solidFill>
                            <a:srgbClr val="000000"/>
                          </a:solidFill>
                          <a:effectLst/>
                          <a:latin typeface="Times New Roman" panose="02020603050405020304" pitchFamily="18" charset="0"/>
                          <a:ea typeface="Times New Roman" panose="02020603050405020304" pitchFamily="18" charset="0"/>
                        </a:rPr>
                        <a:t>1,138</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a:solidFill>
                            <a:srgbClr val="000000"/>
                          </a:solidFill>
                          <a:effectLst/>
                          <a:latin typeface="Times New Roman" panose="02020603050405020304" pitchFamily="18" charset="0"/>
                          <a:ea typeface="Times New Roman" panose="02020603050405020304" pitchFamily="18" charset="0"/>
                        </a:rPr>
                        <a:t>0,051</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835">
                <a:tc>
                  <a:txBody>
                    <a:bodyPr/>
                    <a:lstStyle/>
                    <a:p>
                      <a:pPr algn="l" fontAlgn="auto" hangingPunct="1">
                        <a:lnSpc>
                          <a:spcPct val="150000"/>
                        </a:lnSpc>
                        <a:spcAft>
                          <a:spcPts val="0"/>
                        </a:spcAft>
                      </a:pPr>
                      <a:r>
                        <a:rPr lang="cs-CZ" sz="1800" dirty="0" err="1">
                          <a:solidFill>
                            <a:srgbClr val="000000"/>
                          </a:solidFill>
                          <a:effectLst/>
                          <a:latin typeface="Times New Roman" panose="02020603050405020304" pitchFamily="18" charset="0"/>
                          <a:ea typeface="Times New Roman" panose="02020603050405020304" pitchFamily="18" charset="0"/>
                        </a:rPr>
                        <a:t>lntas_bt</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dirty="0">
                          <a:solidFill>
                            <a:srgbClr val="000000"/>
                          </a:solidFill>
                          <a:effectLst/>
                          <a:latin typeface="Times New Roman" panose="02020603050405020304" pitchFamily="18" charset="0"/>
                          <a:ea typeface="Times New Roman" panose="02020603050405020304" pitchFamily="18" charset="0"/>
                        </a:rPr>
                        <a:t>0,461</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a:solidFill>
                            <a:srgbClr val="000000"/>
                          </a:solidFill>
                          <a:effectLst/>
                          <a:latin typeface="Times New Roman" panose="02020603050405020304" pitchFamily="18" charset="0"/>
                          <a:ea typeface="Times New Roman" panose="02020603050405020304" pitchFamily="18" charset="0"/>
                        </a:rPr>
                        <a:t>0,389</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835">
                <a:tc>
                  <a:txBody>
                    <a:bodyPr/>
                    <a:lstStyle/>
                    <a:p>
                      <a:pPr algn="l" fontAlgn="auto" hangingPunct="1">
                        <a:lnSpc>
                          <a:spcPct val="150000"/>
                        </a:lnSpc>
                        <a:spcAft>
                          <a:spcPts val="0"/>
                        </a:spcAft>
                      </a:pPr>
                      <a:r>
                        <a:rPr lang="cs-CZ" sz="1800" dirty="0" err="1">
                          <a:solidFill>
                            <a:srgbClr val="000000"/>
                          </a:solidFill>
                          <a:effectLst/>
                          <a:latin typeface="Times New Roman" panose="02020603050405020304" pitchFamily="18" charset="0"/>
                          <a:ea typeface="Times New Roman" panose="02020603050405020304" pitchFamily="18" charset="0"/>
                        </a:rPr>
                        <a:t>sizemc</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dirty="0">
                          <a:solidFill>
                            <a:srgbClr val="000000"/>
                          </a:solidFill>
                          <a:effectLst/>
                          <a:latin typeface="Times New Roman" panose="02020603050405020304" pitchFamily="18" charset="0"/>
                          <a:ea typeface="Times New Roman" panose="02020603050405020304" pitchFamily="18" charset="0"/>
                        </a:rPr>
                        <a:t>-0,056</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a:solidFill>
                            <a:srgbClr val="000000"/>
                          </a:solidFill>
                          <a:effectLst/>
                          <a:latin typeface="Times New Roman" panose="02020603050405020304" pitchFamily="18" charset="0"/>
                          <a:ea typeface="Times New Roman" panose="02020603050405020304" pitchFamily="18" charset="0"/>
                        </a:rPr>
                        <a:t>0,908</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835">
                <a:tc>
                  <a:txBody>
                    <a:bodyPr/>
                    <a:lstStyle/>
                    <a:p>
                      <a:pPr algn="l" fontAlgn="auto" hangingPunct="1">
                        <a:lnSpc>
                          <a:spcPct val="150000"/>
                        </a:lnSpc>
                        <a:spcAft>
                          <a:spcPts val="0"/>
                        </a:spcAft>
                      </a:pPr>
                      <a:r>
                        <a:rPr lang="cs-CZ" sz="1800">
                          <a:solidFill>
                            <a:srgbClr val="000000"/>
                          </a:solidFill>
                          <a:effectLst/>
                          <a:latin typeface="Times New Roman" panose="02020603050405020304" pitchFamily="18" charset="0"/>
                          <a:ea typeface="Times New Roman" panose="02020603050405020304" pitchFamily="18" charset="0"/>
                        </a:rPr>
                        <a:t>sizesm</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dirty="0">
                          <a:solidFill>
                            <a:srgbClr val="000000"/>
                          </a:solidFill>
                          <a:effectLst/>
                          <a:latin typeface="Times New Roman" panose="02020603050405020304" pitchFamily="18" charset="0"/>
                          <a:ea typeface="Times New Roman" panose="02020603050405020304" pitchFamily="18" charset="0"/>
                        </a:rPr>
                        <a:t>-0,144</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a:solidFill>
                            <a:srgbClr val="000000"/>
                          </a:solidFill>
                          <a:effectLst/>
                          <a:latin typeface="Times New Roman" panose="02020603050405020304" pitchFamily="18" charset="0"/>
                          <a:ea typeface="Times New Roman" panose="02020603050405020304" pitchFamily="18" charset="0"/>
                        </a:rPr>
                        <a:t>0,693</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835">
                <a:tc>
                  <a:txBody>
                    <a:bodyPr/>
                    <a:lstStyle/>
                    <a:p>
                      <a:pPr algn="l" fontAlgn="auto" hangingPunct="1">
                        <a:lnSpc>
                          <a:spcPct val="150000"/>
                        </a:lnSpc>
                        <a:spcAft>
                          <a:spcPts val="0"/>
                        </a:spcAft>
                      </a:pPr>
                      <a:r>
                        <a:rPr lang="cs-CZ" sz="1800">
                          <a:solidFill>
                            <a:srgbClr val="000000"/>
                          </a:solidFill>
                          <a:effectLst/>
                          <a:latin typeface="Times New Roman" panose="02020603050405020304" pitchFamily="18" charset="0"/>
                          <a:ea typeface="Times New Roman" panose="02020603050405020304" pitchFamily="18" charset="0"/>
                        </a:rPr>
                        <a:t>sizeme</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dirty="0">
                          <a:solidFill>
                            <a:srgbClr val="000000"/>
                          </a:solidFill>
                          <a:effectLst/>
                          <a:latin typeface="Times New Roman" panose="02020603050405020304" pitchFamily="18" charset="0"/>
                          <a:ea typeface="Times New Roman" panose="02020603050405020304" pitchFamily="18" charset="0"/>
                        </a:rPr>
                        <a:t>-0,137</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dirty="0">
                          <a:solidFill>
                            <a:srgbClr val="000000"/>
                          </a:solidFill>
                          <a:effectLst/>
                          <a:latin typeface="Times New Roman" panose="02020603050405020304" pitchFamily="18" charset="0"/>
                          <a:ea typeface="Times New Roman" panose="02020603050405020304" pitchFamily="18" charset="0"/>
                        </a:rPr>
                        <a:t>0,629</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835">
                <a:tc>
                  <a:txBody>
                    <a:bodyPr/>
                    <a:lstStyle/>
                    <a:p>
                      <a:pPr algn="l" fontAlgn="auto" hangingPunct="1">
                        <a:lnSpc>
                          <a:spcPct val="150000"/>
                        </a:lnSpc>
                        <a:spcAft>
                          <a:spcPts val="0"/>
                        </a:spcAft>
                      </a:pPr>
                      <a:r>
                        <a:rPr lang="cs-CZ" sz="1800">
                          <a:solidFill>
                            <a:srgbClr val="000000"/>
                          </a:solidFill>
                          <a:effectLst/>
                          <a:latin typeface="Times New Roman" panose="02020603050405020304" pitchFamily="18" charset="0"/>
                          <a:ea typeface="Times New Roman" panose="02020603050405020304" pitchFamily="18" charset="0"/>
                        </a:rPr>
                        <a:t>sizelg</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dirty="0">
                          <a:solidFill>
                            <a:srgbClr val="000000"/>
                          </a:solidFill>
                          <a:effectLst/>
                          <a:latin typeface="Times New Roman" panose="02020603050405020304" pitchFamily="18" charset="0"/>
                          <a:ea typeface="Times New Roman" panose="02020603050405020304" pitchFamily="18" charset="0"/>
                        </a:rPr>
                        <a:t>0</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auto" hangingPunct="1">
                        <a:lnSpc>
                          <a:spcPct val="150000"/>
                        </a:lnSpc>
                        <a:spcAft>
                          <a:spcPts val="0"/>
                        </a:spcAft>
                      </a:pPr>
                      <a:r>
                        <a:rPr lang="cs-CZ" sz="1800" dirty="0">
                          <a:solidFill>
                            <a:srgbClr val="000000"/>
                          </a:solidFill>
                          <a:effectLst/>
                          <a:latin typeface="Times New Roman" panose="02020603050405020304" pitchFamily="18" charset="0"/>
                          <a:ea typeface="Times New Roman" panose="02020603050405020304" pitchFamily="18" charset="0"/>
                        </a:rPr>
                        <a:t> </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835">
                <a:tc>
                  <a:txBody>
                    <a:bodyPr/>
                    <a:lstStyle/>
                    <a:p>
                      <a:pPr algn="l" fontAlgn="auto" hangingPunct="1">
                        <a:lnSpc>
                          <a:spcPct val="150000"/>
                        </a:lnSpc>
                        <a:spcAft>
                          <a:spcPts val="0"/>
                        </a:spcAft>
                      </a:pPr>
                      <a:r>
                        <a:rPr lang="cs-CZ" sz="1800">
                          <a:solidFill>
                            <a:srgbClr val="000000"/>
                          </a:solidFill>
                          <a:effectLst/>
                          <a:latin typeface="Times New Roman" panose="02020603050405020304" pitchFamily="18" charset="0"/>
                          <a:ea typeface="Times New Roman" panose="02020603050405020304" pitchFamily="18" charset="0"/>
                        </a:rPr>
                        <a:t>age</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dirty="0">
                          <a:solidFill>
                            <a:srgbClr val="000000"/>
                          </a:solidFill>
                          <a:effectLst/>
                          <a:latin typeface="Times New Roman" panose="02020603050405020304" pitchFamily="18" charset="0"/>
                          <a:ea typeface="Times New Roman" panose="02020603050405020304" pitchFamily="18" charset="0"/>
                        </a:rPr>
                        <a:t>0,002</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dirty="0">
                          <a:solidFill>
                            <a:srgbClr val="000000"/>
                          </a:solidFill>
                          <a:effectLst/>
                          <a:latin typeface="Times New Roman" panose="02020603050405020304" pitchFamily="18" charset="0"/>
                          <a:ea typeface="Times New Roman" panose="02020603050405020304" pitchFamily="18" charset="0"/>
                        </a:rPr>
                        <a:t>0,744</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835">
                <a:tc>
                  <a:txBody>
                    <a:bodyPr/>
                    <a:lstStyle/>
                    <a:p>
                      <a:pPr algn="l" fontAlgn="auto" hangingPunct="1">
                        <a:lnSpc>
                          <a:spcPct val="150000"/>
                        </a:lnSpc>
                        <a:spcAft>
                          <a:spcPts val="0"/>
                        </a:spcAft>
                      </a:pPr>
                      <a:r>
                        <a:rPr lang="cs-CZ" sz="1800">
                          <a:solidFill>
                            <a:srgbClr val="000000"/>
                          </a:solidFill>
                          <a:effectLst/>
                          <a:latin typeface="Times New Roman" panose="02020603050405020304" pitchFamily="18" charset="0"/>
                          <a:ea typeface="Times New Roman" panose="02020603050405020304" pitchFamily="18" charset="0"/>
                        </a:rPr>
                        <a:t>age2</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a:solidFill>
                            <a:srgbClr val="000000"/>
                          </a:solidFill>
                          <a:effectLst/>
                          <a:latin typeface="Times New Roman" panose="02020603050405020304" pitchFamily="18" charset="0"/>
                          <a:ea typeface="Times New Roman" panose="02020603050405020304" pitchFamily="18" charset="0"/>
                        </a:rPr>
                        <a:t>0</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dirty="0">
                          <a:solidFill>
                            <a:srgbClr val="000000"/>
                          </a:solidFill>
                          <a:effectLst/>
                          <a:latin typeface="Times New Roman" panose="02020603050405020304" pitchFamily="18" charset="0"/>
                          <a:ea typeface="Times New Roman" panose="02020603050405020304" pitchFamily="18" charset="0"/>
                        </a:rPr>
                        <a:t>0,496</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835">
                <a:tc>
                  <a:txBody>
                    <a:bodyPr/>
                    <a:lstStyle/>
                    <a:p>
                      <a:pPr algn="l" fontAlgn="auto" hangingPunct="1">
                        <a:lnSpc>
                          <a:spcPct val="150000"/>
                        </a:lnSpc>
                        <a:spcAft>
                          <a:spcPts val="0"/>
                        </a:spcAft>
                      </a:pPr>
                      <a:r>
                        <a:rPr lang="cs-CZ" sz="1800" b="1">
                          <a:solidFill>
                            <a:srgbClr val="000000"/>
                          </a:solidFill>
                          <a:effectLst/>
                          <a:latin typeface="Times New Roman" panose="02020603050405020304" pitchFamily="18" charset="0"/>
                          <a:ea typeface="Times New Roman" panose="02020603050405020304" pitchFamily="18" charset="0"/>
                        </a:rPr>
                        <a:t>htind</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b="1">
                          <a:solidFill>
                            <a:srgbClr val="000000"/>
                          </a:solidFill>
                          <a:effectLst/>
                          <a:latin typeface="Times New Roman" panose="02020603050405020304" pitchFamily="18" charset="0"/>
                          <a:ea typeface="Times New Roman" panose="02020603050405020304" pitchFamily="18" charset="0"/>
                        </a:rPr>
                        <a:t>0,818</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b="1" dirty="0">
                          <a:solidFill>
                            <a:srgbClr val="000000"/>
                          </a:solidFill>
                          <a:effectLst/>
                          <a:latin typeface="Times New Roman" panose="02020603050405020304" pitchFamily="18" charset="0"/>
                          <a:ea typeface="Times New Roman" panose="02020603050405020304" pitchFamily="18" charset="0"/>
                        </a:rPr>
                        <a:t>0,013</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835">
                <a:tc>
                  <a:txBody>
                    <a:bodyPr/>
                    <a:lstStyle/>
                    <a:p>
                      <a:pPr algn="l" fontAlgn="auto" hangingPunct="1">
                        <a:lnSpc>
                          <a:spcPct val="150000"/>
                        </a:lnSpc>
                        <a:spcAft>
                          <a:spcPts val="0"/>
                        </a:spcAft>
                      </a:pPr>
                      <a:r>
                        <a:rPr lang="cs-CZ" sz="1800" b="1">
                          <a:solidFill>
                            <a:srgbClr val="000000"/>
                          </a:solidFill>
                          <a:effectLst/>
                          <a:latin typeface="Times New Roman" panose="02020603050405020304" pitchFamily="18" charset="0"/>
                          <a:ea typeface="Times New Roman" panose="02020603050405020304" pitchFamily="18" charset="0"/>
                        </a:rPr>
                        <a:t>htser</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b="1">
                          <a:solidFill>
                            <a:srgbClr val="000000"/>
                          </a:solidFill>
                          <a:effectLst/>
                          <a:latin typeface="Times New Roman" panose="02020603050405020304" pitchFamily="18" charset="0"/>
                          <a:ea typeface="Times New Roman" panose="02020603050405020304" pitchFamily="18" charset="0"/>
                        </a:rPr>
                        <a:t>0,712</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b="1" dirty="0">
                          <a:solidFill>
                            <a:srgbClr val="000000"/>
                          </a:solidFill>
                          <a:effectLst/>
                          <a:latin typeface="Times New Roman" panose="02020603050405020304" pitchFamily="18" charset="0"/>
                          <a:ea typeface="Times New Roman" panose="02020603050405020304" pitchFamily="18" charset="0"/>
                        </a:rPr>
                        <a:t>0,007</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835">
                <a:tc>
                  <a:txBody>
                    <a:bodyPr/>
                    <a:lstStyle/>
                    <a:p>
                      <a:pPr algn="l" fontAlgn="auto" hangingPunct="1">
                        <a:lnSpc>
                          <a:spcPct val="150000"/>
                        </a:lnSpc>
                        <a:spcAft>
                          <a:spcPts val="0"/>
                        </a:spcAft>
                      </a:pPr>
                      <a:r>
                        <a:rPr lang="cs-CZ" sz="1800">
                          <a:solidFill>
                            <a:srgbClr val="000000"/>
                          </a:solidFill>
                          <a:effectLst/>
                          <a:latin typeface="Times New Roman" panose="02020603050405020304" pitchFamily="18" charset="0"/>
                          <a:ea typeface="Times New Roman" panose="02020603050405020304" pitchFamily="18" charset="0"/>
                        </a:rPr>
                        <a:t>_cons</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a:solidFill>
                            <a:srgbClr val="000000"/>
                          </a:solidFill>
                          <a:effectLst/>
                          <a:latin typeface="Times New Roman" panose="02020603050405020304" pitchFamily="18" charset="0"/>
                          <a:ea typeface="Times New Roman" panose="02020603050405020304" pitchFamily="18" charset="0"/>
                        </a:rPr>
                        <a:t>-1,262</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dirty="0">
                          <a:solidFill>
                            <a:srgbClr val="000000"/>
                          </a:solidFill>
                          <a:effectLst/>
                          <a:latin typeface="Times New Roman" panose="02020603050405020304" pitchFamily="18" charset="0"/>
                          <a:ea typeface="Times New Roman" panose="02020603050405020304" pitchFamily="18" charset="0"/>
                        </a:rPr>
                        <a:t>0,186</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071316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a:xfrm>
            <a:off x="738188" y="396255"/>
            <a:ext cx="9000999" cy="6624736"/>
          </a:xfrm>
        </p:spPr>
        <p:txBody>
          <a:bodyPr/>
          <a:lstStyle/>
          <a:p>
            <a:pPr hangingPunct="0">
              <a:buClr>
                <a:srgbClr val="002060"/>
              </a:buClr>
            </a:pPr>
            <a:r>
              <a:rPr lang="cs-CZ" sz="2400" dirty="0" smtClean="0"/>
              <a:t>Výsledky PSM </a:t>
            </a:r>
            <a:endParaRPr lang="cs-CZ" sz="2200" dirty="0" smtClean="0"/>
          </a:p>
          <a:p>
            <a:pPr lvl="1" hangingPunct="0">
              <a:buClr>
                <a:srgbClr val="002060"/>
              </a:buClr>
            </a:pPr>
            <a:r>
              <a:rPr lang="cs-CZ" sz="2200" dirty="0" smtClean="0"/>
              <a:t>ATT: </a:t>
            </a:r>
            <a:r>
              <a:rPr lang="cs-CZ" sz="2200" b="0" dirty="0" smtClean="0"/>
              <a:t>Podle </a:t>
            </a:r>
            <a:r>
              <a:rPr lang="cs-CZ" sz="2200" b="0" dirty="0"/>
              <a:t>použité </a:t>
            </a:r>
            <a:r>
              <a:rPr lang="cs-CZ" sz="2200" b="0" dirty="0" err="1" smtClean="0"/>
              <a:t>párovací</a:t>
            </a:r>
            <a:r>
              <a:rPr lang="cs-CZ" sz="2200" b="0" dirty="0" smtClean="0"/>
              <a:t> metody </a:t>
            </a:r>
            <a:r>
              <a:rPr lang="cs-CZ" sz="2200" b="0" dirty="0"/>
              <a:t>jako stabilní </a:t>
            </a:r>
            <a:r>
              <a:rPr lang="cs-CZ" sz="2200" b="0" dirty="0" smtClean="0"/>
              <a:t>a nezávislá </a:t>
            </a:r>
            <a:r>
              <a:rPr lang="cs-CZ" sz="2200" b="0" dirty="0"/>
              <a:t>na </a:t>
            </a:r>
            <a:r>
              <a:rPr lang="cs-CZ" sz="2200" b="0" dirty="0" err="1"/>
              <a:t>párovacím</a:t>
            </a:r>
            <a:r>
              <a:rPr lang="cs-CZ" sz="2200" b="0" dirty="0"/>
              <a:t> mechanizmu vyšla patentová aktivita </a:t>
            </a:r>
            <a:r>
              <a:rPr lang="cs-CZ" sz="2200" b="0" dirty="0" smtClean="0"/>
              <a:t> </a:t>
            </a:r>
            <a:r>
              <a:rPr lang="cs-CZ" sz="2200" dirty="0" err="1" smtClean="0"/>
              <a:t>pat_at</a:t>
            </a:r>
            <a:endParaRPr lang="cs-CZ" sz="2200" dirty="0"/>
          </a:p>
          <a:p>
            <a:pPr lvl="1" hangingPunct="0">
              <a:buClr>
                <a:srgbClr val="002060"/>
              </a:buClr>
            </a:pPr>
            <a:endParaRPr lang="cs-CZ" sz="2400" dirty="0"/>
          </a:p>
          <a:p>
            <a:pPr lvl="1" hangingPunct="0">
              <a:buClr>
                <a:srgbClr val="002060"/>
              </a:buClr>
            </a:pPr>
            <a:endParaRPr lang="cs-CZ" sz="2400" dirty="0" smtClean="0"/>
          </a:p>
          <a:p>
            <a:pPr lvl="1" hangingPunct="0">
              <a:buClr>
                <a:srgbClr val="002060"/>
              </a:buClr>
            </a:pPr>
            <a:endParaRPr lang="cs-CZ" sz="2400" dirty="0"/>
          </a:p>
          <a:p>
            <a:pPr lvl="1" hangingPunct="0">
              <a:buClr>
                <a:srgbClr val="002060"/>
              </a:buClr>
            </a:pPr>
            <a:endParaRPr lang="cs-CZ" sz="2400" dirty="0" smtClean="0"/>
          </a:p>
          <a:p>
            <a:pPr lvl="1" hangingPunct="0">
              <a:buClr>
                <a:srgbClr val="002060"/>
              </a:buClr>
            </a:pPr>
            <a:endParaRPr lang="cs-CZ" sz="2400" dirty="0"/>
          </a:p>
          <a:p>
            <a:pPr lvl="1" hangingPunct="0">
              <a:buClr>
                <a:srgbClr val="002060"/>
              </a:buClr>
            </a:pPr>
            <a:endParaRPr lang="cs-CZ" sz="2400" dirty="0" smtClean="0"/>
          </a:p>
          <a:p>
            <a:pPr lvl="1" hangingPunct="0">
              <a:buClr>
                <a:srgbClr val="002060"/>
              </a:buClr>
            </a:pPr>
            <a:r>
              <a:rPr lang="cs-CZ" sz="2200" dirty="0" err="1" smtClean="0"/>
              <a:t>DiD</a:t>
            </a:r>
            <a:r>
              <a:rPr lang="cs-CZ" sz="2200" dirty="0" smtClean="0"/>
              <a:t>: </a:t>
            </a:r>
            <a:r>
              <a:rPr lang="cs-CZ" sz="2200" b="0" dirty="0"/>
              <a:t>metodou </a:t>
            </a:r>
            <a:r>
              <a:rPr lang="cs-CZ" sz="2200" b="0" dirty="0" err="1"/>
              <a:t>DiD</a:t>
            </a:r>
            <a:r>
              <a:rPr lang="cs-CZ" sz="2200" b="0" dirty="0"/>
              <a:t> vyšel významný rozdíl mezi </a:t>
            </a:r>
            <a:r>
              <a:rPr lang="cs-CZ" sz="2200" b="0" dirty="0" smtClean="0"/>
              <a:t>oběma </a:t>
            </a:r>
            <a:r>
              <a:rPr lang="cs-CZ" sz="2200" b="0" dirty="0"/>
              <a:t>skupinami pouze u </a:t>
            </a:r>
            <a:r>
              <a:rPr lang="cs-CZ" sz="2200" b="0" dirty="0" err="1" smtClean="0"/>
              <a:t>pat_at</a:t>
            </a:r>
            <a:r>
              <a:rPr lang="cs-CZ" sz="2200" b="0" dirty="0" smtClean="0"/>
              <a:t> u ukazatelů konkurenceschopnosti se blíží nule</a:t>
            </a:r>
            <a:endParaRPr lang="cs-CZ" sz="2200" b="0" dirty="0"/>
          </a:p>
        </p:txBody>
      </p:sp>
      <p:graphicFrame>
        <p:nvGraphicFramePr>
          <p:cNvPr id="9" name="Tabulka 8"/>
          <p:cNvGraphicFramePr>
            <a:graphicFrameLocks noGrp="1"/>
          </p:cNvGraphicFramePr>
          <p:nvPr>
            <p:extLst>
              <p:ext uri="{D42A27DB-BD31-4B8C-83A1-F6EECF244321}">
                <p14:modId xmlns:p14="http://schemas.microsoft.com/office/powerpoint/2010/main" val="1360355740"/>
              </p:ext>
            </p:extLst>
          </p:nvPr>
        </p:nvGraphicFramePr>
        <p:xfrm>
          <a:off x="2394372" y="5364807"/>
          <a:ext cx="5012518" cy="1645920"/>
        </p:xfrm>
        <a:graphic>
          <a:graphicData uri="http://schemas.openxmlformats.org/drawingml/2006/table">
            <a:tbl>
              <a:tblPr firstRow="1" firstCol="1" bandRow="1"/>
              <a:tblGrid>
                <a:gridCol w="1253130"/>
                <a:gridCol w="1555295"/>
                <a:gridCol w="1326902"/>
                <a:gridCol w="877191"/>
              </a:tblGrid>
              <a:tr h="350523">
                <a:tc>
                  <a:txBody>
                    <a:bodyPr/>
                    <a:lstStyle/>
                    <a:p>
                      <a:pPr algn="l" fontAlgn="auto" hangingPunct="1">
                        <a:lnSpc>
                          <a:spcPct val="150000"/>
                        </a:lnSpc>
                        <a:spcAft>
                          <a:spcPts val="0"/>
                        </a:spcAft>
                      </a:pPr>
                      <a:r>
                        <a:rPr lang="cs-CZ" sz="1800" b="1" dirty="0">
                          <a:solidFill>
                            <a:srgbClr val="000000"/>
                          </a:solidFill>
                          <a:effectLst/>
                          <a:latin typeface="Calibri" panose="020F0502020204030204" pitchFamily="34" charset="0"/>
                          <a:ea typeface="Times New Roman" panose="02020603050405020304" pitchFamily="18" charset="0"/>
                        </a:rPr>
                        <a:t>Proměnná</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auto" hangingPunct="1">
                        <a:lnSpc>
                          <a:spcPct val="150000"/>
                        </a:lnSpc>
                        <a:spcAft>
                          <a:spcPts val="0"/>
                        </a:spcAft>
                      </a:pPr>
                      <a:r>
                        <a:rPr lang="cs-CZ" sz="1800" b="1">
                          <a:solidFill>
                            <a:srgbClr val="000000"/>
                          </a:solidFill>
                          <a:effectLst/>
                          <a:latin typeface="Calibri" panose="020F0502020204030204" pitchFamily="34" charset="0"/>
                          <a:ea typeface="Times New Roman" panose="02020603050405020304" pitchFamily="18" charset="0"/>
                        </a:rPr>
                        <a:t>Podpořené</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auto" hangingPunct="1">
                        <a:lnSpc>
                          <a:spcPct val="150000"/>
                        </a:lnSpc>
                        <a:spcAft>
                          <a:spcPts val="0"/>
                        </a:spcAft>
                      </a:pPr>
                      <a:r>
                        <a:rPr lang="cs-CZ" sz="1800" b="1">
                          <a:solidFill>
                            <a:srgbClr val="000000"/>
                          </a:solidFill>
                          <a:effectLst/>
                          <a:latin typeface="Calibri" panose="020F0502020204030204" pitchFamily="34" charset="0"/>
                          <a:ea typeface="Times New Roman" panose="02020603050405020304" pitchFamily="18" charset="0"/>
                        </a:rPr>
                        <a:t>Kontrolní </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auto" hangingPunct="1">
                        <a:lnSpc>
                          <a:spcPct val="150000"/>
                        </a:lnSpc>
                        <a:spcAft>
                          <a:spcPts val="0"/>
                        </a:spcAft>
                      </a:pPr>
                      <a:r>
                        <a:rPr lang="cs-CZ" sz="1800" b="1">
                          <a:solidFill>
                            <a:srgbClr val="000000"/>
                          </a:solidFill>
                          <a:effectLst/>
                          <a:latin typeface="Calibri" panose="020F0502020204030204" pitchFamily="34" charset="0"/>
                          <a:ea typeface="Times New Roman" panose="02020603050405020304" pitchFamily="18" charset="0"/>
                        </a:rPr>
                        <a:t>Rozdíl</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392442">
                <a:tc>
                  <a:txBody>
                    <a:bodyPr/>
                    <a:lstStyle/>
                    <a:p>
                      <a:pPr algn="l" fontAlgn="auto" hangingPunct="1">
                        <a:lnSpc>
                          <a:spcPct val="150000"/>
                        </a:lnSpc>
                        <a:spcAft>
                          <a:spcPts val="0"/>
                        </a:spcAft>
                      </a:pPr>
                      <a:r>
                        <a:rPr lang="cs-CZ" sz="1800" dirty="0" err="1">
                          <a:solidFill>
                            <a:srgbClr val="000000"/>
                          </a:solidFill>
                          <a:effectLst/>
                          <a:latin typeface="Calibri" panose="020F0502020204030204" pitchFamily="34" charset="0"/>
                          <a:ea typeface="Times New Roman" panose="02020603050405020304" pitchFamily="18" charset="0"/>
                        </a:rPr>
                        <a:t>lnva_at</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dirty="0">
                          <a:solidFill>
                            <a:srgbClr val="000000"/>
                          </a:solidFill>
                          <a:effectLst/>
                          <a:latin typeface="Calibri" panose="020F0502020204030204" pitchFamily="34" charset="0"/>
                          <a:ea typeface="Times New Roman" panose="02020603050405020304" pitchFamily="18" charset="0"/>
                        </a:rPr>
                        <a:t>0,429</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a:solidFill>
                            <a:srgbClr val="000000"/>
                          </a:solidFill>
                          <a:effectLst/>
                          <a:latin typeface="Calibri" panose="020F0502020204030204" pitchFamily="34" charset="0"/>
                          <a:ea typeface="Times New Roman" panose="02020603050405020304" pitchFamily="18" charset="0"/>
                        </a:rPr>
                        <a:t>0,402</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a:solidFill>
                            <a:srgbClr val="000000"/>
                          </a:solidFill>
                          <a:effectLst/>
                          <a:latin typeface="Calibri" panose="020F0502020204030204" pitchFamily="34" charset="0"/>
                          <a:ea typeface="Times New Roman" panose="02020603050405020304" pitchFamily="18" charset="0"/>
                        </a:rPr>
                        <a:t>0,026</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442">
                <a:tc>
                  <a:txBody>
                    <a:bodyPr/>
                    <a:lstStyle/>
                    <a:p>
                      <a:pPr algn="l" fontAlgn="auto" hangingPunct="1">
                        <a:lnSpc>
                          <a:spcPct val="150000"/>
                        </a:lnSpc>
                        <a:spcAft>
                          <a:spcPts val="0"/>
                        </a:spcAft>
                      </a:pPr>
                      <a:r>
                        <a:rPr lang="cs-CZ" sz="1800">
                          <a:solidFill>
                            <a:srgbClr val="000000"/>
                          </a:solidFill>
                          <a:effectLst/>
                          <a:latin typeface="Calibri" panose="020F0502020204030204" pitchFamily="34" charset="0"/>
                          <a:ea typeface="Times New Roman" panose="02020603050405020304" pitchFamily="18" charset="0"/>
                        </a:rPr>
                        <a:t>vape_at</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dirty="0">
                          <a:solidFill>
                            <a:srgbClr val="000000"/>
                          </a:solidFill>
                          <a:effectLst/>
                          <a:latin typeface="Calibri" panose="020F0502020204030204" pitchFamily="34" charset="0"/>
                          <a:ea typeface="Times New Roman" panose="02020603050405020304" pitchFamily="18" charset="0"/>
                        </a:rPr>
                        <a:t>-0,128</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dirty="0">
                          <a:solidFill>
                            <a:srgbClr val="000000"/>
                          </a:solidFill>
                          <a:effectLst/>
                          <a:latin typeface="Calibri" panose="020F0502020204030204" pitchFamily="34" charset="0"/>
                          <a:ea typeface="Times New Roman" panose="02020603050405020304" pitchFamily="18" charset="0"/>
                        </a:rPr>
                        <a:t>0,108</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a:solidFill>
                            <a:srgbClr val="000000"/>
                          </a:solidFill>
                          <a:effectLst/>
                          <a:latin typeface="Calibri" panose="020F0502020204030204" pitchFamily="34" charset="0"/>
                          <a:ea typeface="Times New Roman" panose="02020603050405020304" pitchFamily="18" charset="0"/>
                        </a:rPr>
                        <a:t>0,019</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442">
                <a:tc>
                  <a:txBody>
                    <a:bodyPr/>
                    <a:lstStyle/>
                    <a:p>
                      <a:pPr algn="l" fontAlgn="auto" hangingPunct="1">
                        <a:lnSpc>
                          <a:spcPct val="150000"/>
                        </a:lnSpc>
                        <a:spcAft>
                          <a:spcPts val="0"/>
                        </a:spcAft>
                      </a:pPr>
                      <a:r>
                        <a:rPr lang="cs-CZ" sz="1800" b="1">
                          <a:solidFill>
                            <a:srgbClr val="000000"/>
                          </a:solidFill>
                          <a:effectLst/>
                          <a:latin typeface="Calibri" panose="020F0502020204030204" pitchFamily="34" charset="0"/>
                          <a:ea typeface="Times New Roman" panose="02020603050405020304" pitchFamily="18" charset="0"/>
                        </a:rPr>
                        <a:t>pat_at</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b="1">
                          <a:solidFill>
                            <a:srgbClr val="000000"/>
                          </a:solidFill>
                          <a:effectLst/>
                          <a:latin typeface="Calibri" panose="020F0502020204030204" pitchFamily="34" charset="0"/>
                          <a:ea typeface="Times New Roman" panose="02020603050405020304" pitchFamily="18" charset="0"/>
                        </a:rPr>
                        <a:t>0,12</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b="1" dirty="0">
                          <a:solidFill>
                            <a:srgbClr val="000000"/>
                          </a:solidFill>
                          <a:effectLst/>
                          <a:latin typeface="Calibri" panose="020F0502020204030204" pitchFamily="34" charset="0"/>
                          <a:ea typeface="Times New Roman" panose="02020603050405020304" pitchFamily="18" charset="0"/>
                        </a:rPr>
                        <a:t>0,004</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b="1" dirty="0">
                          <a:solidFill>
                            <a:srgbClr val="000000"/>
                          </a:solidFill>
                          <a:effectLst/>
                          <a:latin typeface="Calibri" panose="020F0502020204030204" pitchFamily="34" charset="0"/>
                          <a:ea typeface="Times New Roman" panose="02020603050405020304" pitchFamily="18" charset="0"/>
                        </a:rPr>
                        <a:t>0,124</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 name="Tabulka 9"/>
          <p:cNvGraphicFramePr>
            <a:graphicFrameLocks noGrp="1"/>
          </p:cNvGraphicFramePr>
          <p:nvPr>
            <p:extLst>
              <p:ext uri="{D42A27DB-BD31-4B8C-83A1-F6EECF244321}">
                <p14:modId xmlns:p14="http://schemas.microsoft.com/office/powerpoint/2010/main" val="3207447619"/>
              </p:ext>
            </p:extLst>
          </p:nvPr>
        </p:nvGraphicFramePr>
        <p:xfrm>
          <a:off x="1386260" y="1692399"/>
          <a:ext cx="8136903" cy="2057400"/>
        </p:xfrm>
        <a:graphic>
          <a:graphicData uri="http://schemas.openxmlformats.org/drawingml/2006/table">
            <a:tbl>
              <a:tblPr firstRow="1" firstCol="1" bandRow="1"/>
              <a:tblGrid>
                <a:gridCol w="1167699"/>
                <a:gridCol w="1208565"/>
                <a:gridCol w="1152128"/>
                <a:gridCol w="936104"/>
                <a:gridCol w="1224136"/>
                <a:gridCol w="1368152"/>
                <a:gridCol w="1080119"/>
              </a:tblGrid>
              <a:tr h="360040">
                <a:tc>
                  <a:txBody>
                    <a:bodyPr/>
                    <a:lstStyle/>
                    <a:p>
                      <a:pPr algn="l" fontAlgn="auto" hangingPunct="1">
                        <a:lnSpc>
                          <a:spcPct val="150000"/>
                        </a:lnSpc>
                        <a:spcAft>
                          <a:spcPts val="0"/>
                        </a:spcAft>
                      </a:pPr>
                      <a:r>
                        <a:rPr lang="cs-CZ" sz="1800" b="1" dirty="0">
                          <a:solidFill>
                            <a:srgbClr val="000000"/>
                          </a:solidFill>
                          <a:effectLst/>
                          <a:latin typeface="Times New Roman" panose="02020603050405020304" pitchFamily="18" charset="0"/>
                          <a:ea typeface="Times New Roman" panose="02020603050405020304" pitchFamily="18" charset="0"/>
                        </a:rPr>
                        <a:t>ATT</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3">
                  <a:txBody>
                    <a:bodyPr/>
                    <a:lstStyle/>
                    <a:p>
                      <a:pPr algn="l" fontAlgn="auto" hangingPunct="1">
                        <a:lnSpc>
                          <a:spcPct val="150000"/>
                        </a:lnSpc>
                        <a:spcAft>
                          <a:spcPts val="0"/>
                        </a:spcAft>
                      </a:pPr>
                      <a:r>
                        <a:rPr lang="cs-CZ" sz="1800" b="1">
                          <a:solidFill>
                            <a:srgbClr val="000000"/>
                          </a:solidFill>
                          <a:effectLst/>
                          <a:latin typeface="Times New Roman" panose="02020603050405020304" pitchFamily="18" charset="0"/>
                          <a:ea typeface="Times New Roman" panose="02020603050405020304" pitchFamily="18" charset="0"/>
                        </a:rPr>
                        <a:t>NN</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cs-CZ"/>
                    </a:p>
                  </a:txBody>
                  <a:tcPr/>
                </a:tc>
                <a:tc hMerge="1">
                  <a:txBody>
                    <a:bodyPr/>
                    <a:lstStyle/>
                    <a:p>
                      <a:endParaRPr lang="cs-CZ"/>
                    </a:p>
                  </a:txBody>
                  <a:tcPr/>
                </a:tc>
                <a:tc gridSpan="3">
                  <a:txBody>
                    <a:bodyPr/>
                    <a:lstStyle/>
                    <a:p>
                      <a:pPr algn="l" fontAlgn="auto" hangingPunct="1">
                        <a:lnSpc>
                          <a:spcPct val="150000"/>
                        </a:lnSpc>
                        <a:spcAft>
                          <a:spcPts val="0"/>
                        </a:spcAft>
                      </a:pPr>
                      <a:r>
                        <a:rPr lang="cs-CZ" sz="1800" b="1">
                          <a:solidFill>
                            <a:srgbClr val="000000"/>
                          </a:solidFill>
                          <a:effectLst/>
                          <a:latin typeface="Times New Roman" panose="02020603050405020304" pitchFamily="18" charset="0"/>
                          <a:ea typeface="Times New Roman" panose="02020603050405020304" pitchFamily="18" charset="0"/>
                        </a:rPr>
                        <a:t>Kernell</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cs-CZ"/>
                    </a:p>
                  </a:txBody>
                  <a:tcPr/>
                </a:tc>
                <a:tc hMerge="1">
                  <a:txBody>
                    <a:bodyPr/>
                    <a:lstStyle/>
                    <a:p>
                      <a:endParaRPr lang="cs-CZ"/>
                    </a:p>
                  </a:txBody>
                  <a:tcPr/>
                </a:tc>
              </a:tr>
              <a:tr h="360040">
                <a:tc>
                  <a:txBody>
                    <a:bodyPr/>
                    <a:lstStyle/>
                    <a:p>
                      <a:pPr algn="l" fontAlgn="auto" hangingPunct="1">
                        <a:lnSpc>
                          <a:spcPct val="150000"/>
                        </a:lnSpc>
                        <a:spcAft>
                          <a:spcPts val="0"/>
                        </a:spcAft>
                      </a:pPr>
                      <a:r>
                        <a:rPr lang="cs-CZ" sz="1800" b="1" dirty="0">
                          <a:solidFill>
                            <a:srgbClr val="000000"/>
                          </a:solidFill>
                          <a:effectLst/>
                          <a:latin typeface="Times New Roman" panose="02020603050405020304" pitchFamily="18" charset="0"/>
                          <a:ea typeface="Times New Roman" panose="02020603050405020304" pitchFamily="18" charset="0"/>
                        </a:rPr>
                        <a:t>Proměnná</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auto" hangingPunct="1">
                        <a:lnSpc>
                          <a:spcPct val="150000"/>
                        </a:lnSpc>
                        <a:spcAft>
                          <a:spcPts val="0"/>
                        </a:spcAft>
                      </a:pPr>
                      <a:r>
                        <a:rPr lang="cs-CZ" sz="1800" b="1" dirty="0">
                          <a:solidFill>
                            <a:srgbClr val="000000"/>
                          </a:solidFill>
                          <a:effectLst/>
                          <a:latin typeface="Times New Roman" panose="02020603050405020304" pitchFamily="18" charset="0"/>
                          <a:ea typeface="Times New Roman" panose="02020603050405020304" pitchFamily="18" charset="0"/>
                        </a:rPr>
                        <a:t>Podpořené</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auto" hangingPunct="1">
                        <a:lnSpc>
                          <a:spcPct val="150000"/>
                        </a:lnSpc>
                        <a:spcAft>
                          <a:spcPts val="0"/>
                        </a:spcAft>
                      </a:pPr>
                      <a:r>
                        <a:rPr lang="cs-CZ" sz="1800" b="1" dirty="0">
                          <a:solidFill>
                            <a:srgbClr val="000000"/>
                          </a:solidFill>
                          <a:effectLst/>
                          <a:latin typeface="Times New Roman" panose="02020603050405020304" pitchFamily="18" charset="0"/>
                          <a:ea typeface="Times New Roman" panose="02020603050405020304" pitchFamily="18" charset="0"/>
                        </a:rPr>
                        <a:t>Kontrolní </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auto" hangingPunct="1">
                        <a:lnSpc>
                          <a:spcPct val="150000"/>
                        </a:lnSpc>
                        <a:spcAft>
                          <a:spcPts val="0"/>
                        </a:spcAft>
                      </a:pPr>
                      <a:r>
                        <a:rPr lang="cs-CZ" sz="1800" b="1" dirty="0">
                          <a:solidFill>
                            <a:srgbClr val="000000"/>
                          </a:solidFill>
                          <a:effectLst/>
                          <a:latin typeface="Times New Roman" panose="02020603050405020304" pitchFamily="18" charset="0"/>
                          <a:ea typeface="Times New Roman" panose="02020603050405020304" pitchFamily="18" charset="0"/>
                        </a:rPr>
                        <a:t>Rozdíl</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auto" hangingPunct="1">
                        <a:lnSpc>
                          <a:spcPct val="150000"/>
                        </a:lnSpc>
                        <a:spcAft>
                          <a:spcPts val="0"/>
                        </a:spcAft>
                      </a:pPr>
                      <a:r>
                        <a:rPr lang="cs-CZ" sz="1800" b="1">
                          <a:solidFill>
                            <a:srgbClr val="000000"/>
                          </a:solidFill>
                          <a:effectLst/>
                          <a:latin typeface="Times New Roman" panose="02020603050405020304" pitchFamily="18" charset="0"/>
                          <a:ea typeface="Times New Roman" panose="02020603050405020304" pitchFamily="18" charset="0"/>
                        </a:rPr>
                        <a:t>Podpořené</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auto" hangingPunct="1">
                        <a:lnSpc>
                          <a:spcPct val="150000"/>
                        </a:lnSpc>
                        <a:spcAft>
                          <a:spcPts val="0"/>
                        </a:spcAft>
                      </a:pPr>
                      <a:r>
                        <a:rPr lang="cs-CZ" sz="1800" b="1">
                          <a:solidFill>
                            <a:srgbClr val="000000"/>
                          </a:solidFill>
                          <a:effectLst/>
                          <a:latin typeface="Times New Roman" panose="02020603050405020304" pitchFamily="18" charset="0"/>
                          <a:ea typeface="Times New Roman" panose="02020603050405020304" pitchFamily="18" charset="0"/>
                        </a:rPr>
                        <a:t>Kontrolní </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auto" hangingPunct="1">
                        <a:lnSpc>
                          <a:spcPct val="150000"/>
                        </a:lnSpc>
                        <a:spcAft>
                          <a:spcPts val="0"/>
                        </a:spcAft>
                      </a:pPr>
                      <a:r>
                        <a:rPr lang="cs-CZ" sz="1800" b="1">
                          <a:solidFill>
                            <a:srgbClr val="000000"/>
                          </a:solidFill>
                          <a:effectLst/>
                          <a:latin typeface="Times New Roman" panose="02020603050405020304" pitchFamily="18" charset="0"/>
                          <a:ea typeface="Times New Roman" panose="02020603050405020304" pitchFamily="18" charset="0"/>
                        </a:rPr>
                        <a:t>Rozdíl</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360040">
                <a:tc>
                  <a:txBody>
                    <a:bodyPr/>
                    <a:lstStyle/>
                    <a:p>
                      <a:pPr algn="l" fontAlgn="auto" hangingPunct="1">
                        <a:lnSpc>
                          <a:spcPct val="150000"/>
                        </a:lnSpc>
                        <a:spcAft>
                          <a:spcPts val="0"/>
                        </a:spcAft>
                      </a:pPr>
                      <a:r>
                        <a:rPr lang="cs-CZ" sz="1800">
                          <a:solidFill>
                            <a:srgbClr val="000000"/>
                          </a:solidFill>
                          <a:effectLst/>
                          <a:latin typeface="Times New Roman" panose="02020603050405020304" pitchFamily="18" charset="0"/>
                          <a:ea typeface="Times New Roman" panose="02020603050405020304" pitchFamily="18" charset="0"/>
                        </a:rPr>
                        <a:t>lnva_at</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a:solidFill>
                            <a:srgbClr val="000000"/>
                          </a:solidFill>
                          <a:effectLst/>
                          <a:latin typeface="Times New Roman" panose="02020603050405020304" pitchFamily="18" charset="0"/>
                          <a:ea typeface="Times New Roman" panose="02020603050405020304" pitchFamily="18" charset="0"/>
                        </a:rPr>
                        <a:t>10,492</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dirty="0">
                          <a:solidFill>
                            <a:srgbClr val="000000"/>
                          </a:solidFill>
                          <a:effectLst/>
                          <a:latin typeface="Times New Roman" panose="02020603050405020304" pitchFamily="18" charset="0"/>
                          <a:ea typeface="Times New Roman" panose="02020603050405020304" pitchFamily="18" charset="0"/>
                        </a:rPr>
                        <a:t>10,439</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dirty="0">
                          <a:solidFill>
                            <a:srgbClr val="000000"/>
                          </a:solidFill>
                          <a:effectLst/>
                          <a:latin typeface="Times New Roman" panose="02020603050405020304" pitchFamily="18" charset="0"/>
                          <a:ea typeface="Times New Roman" panose="02020603050405020304" pitchFamily="18" charset="0"/>
                        </a:rPr>
                        <a:t>0,053</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dirty="0">
                          <a:solidFill>
                            <a:srgbClr val="000000"/>
                          </a:solidFill>
                          <a:effectLst/>
                          <a:latin typeface="Times New Roman" panose="02020603050405020304" pitchFamily="18" charset="0"/>
                          <a:ea typeface="Times New Roman" panose="02020603050405020304" pitchFamily="18" charset="0"/>
                        </a:rPr>
                        <a:t>10,477</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dirty="0">
                          <a:solidFill>
                            <a:srgbClr val="000000"/>
                          </a:solidFill>
                          <a:effectLst/>
                          <a:latin typeface="Times New Roman" panose="02020603050405020304" pitchFamily="18" charset="0"/>
                          <a:ea typeface="Times New Roman" panose="02020603050405020304" pitchFamily="18" charset="0"/>
                        </a:rPr>
                        <a:t>10,497</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a:solidFill>
                            <a:srgbClr val="000000"/>
                          </a:solidFill>
                          <a:effectLst/>
                          <a:latin typeface="Times New Roman" panose="02020603050405020304" pitchFamily="18" charset="0"/>
                          <a:ea typeface="Times New Roman" panose="02020603050405020304" pitchFamily="18" charset="0"/>
                        </a:rPr>
                        <a:t>-0,021</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gn="l" fontAlgn="auto" hangingPunct="1">
                        <a:lnSpc>
                          <a:spcPct val="150000"/>
                        </a:lnSpc>
                        <a:spcAft>
                          <a:spcPts val="0"/>
                        </a:spcAft>
                      </a:pPr>
                      <a:r>
                        <a:rPr lang="cs-CZ" sz="1800">
                          <a:solidFill>
                            <a:srgbClr val="000000"/>
                          </a:solidFill>
                          <a:effectLst/>
                          <a:latin typeface="Times New Roman" panose="02020603050405020304" pitchFamily="18" charset="0"/>
                          <a:ea typeface="Times New Roman" panose="02020603050405020304" pitchFamily="18" charset="0"/>
                        </a:rPr>
                        <a:t>vape_at</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a:solidFill>
                            <a:srgbClr val="000000"/>
                          </a:solidFill>
                          <a:effectLst/>
                          <a:latin typeface="Times New Roman" panose="02020603050405020304" pitchFamily="18" charset="0"/>
                          <a:ea typeface="Times New Roman" panose="02020603050405020304" pitchFamily="18" charset="0"/>
                        </a:rPr>
                        <a:t>1,438</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dirty="0">
                          <a:solidFill>
                            <a:srgbClr val="000000"/>
                          </a:solidFill>
                          <a:effectLst/>
                          <a:latin typeface="Times New Roman" panose="02020603050405020304" pitchFamily="18" charset="0"/>
                          <a:ea typeface="Times New Roman" panose="02020603050405020304" pitchFamily="18" charset="0"/>
                        </a:rPr>
                        <a:t>1,484</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a:solidFill>
                            <a:srgbClr val="000000"/>
                          </a:solidFill>
                          <a:effectLst/>
                          <a:latin typeface="Times New Roman" panose="02020603050405020304" pitchFamily="18" charset="0"/>
                          <a:ea typeface="Times New Roman" panose="02020603050405020304" pitchFamily="18" charset="0"/>
                        </a:rPr>
                        <a:t>-0,046</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dirty="0">
                          <a:solidFill>
                            <a:srgbClr val="000000"/>
                          </a:solidFill>
                          <a:effectLst/>
                          <a:latin typeface="Times New Roman" panose="02020603050405020304" pitchFamily="18" charset="0"/>
                          <a:ea typeface="Times New Roman" panose="02020603050405020304" pitchFamily="18" charset="0"/>
                        </a:rPr>
                        <a:t>1,434</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dirty="0">
                          <a:solidFill>
                            <a:srgbClr val="000000"/>
                          </a:solidFill>
                          <a:effectLst/>
                          <a:latin typeface="Times New Roman" panose="02020603050405020304" pitchFamily="18" charset="0"/>
                          <a:ea typeface="Times New Roman" panose="02020603050405020304" pitchFamily="18" charset="0"/>
                        </a:rPr>
                        <a:t>1,52</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dirty="0">
                          <a:solidFill>
                            <a:srgbClr val="000000"/>
                          </a:solidFill>
                          <a:effectLst/>
                          <a:latin typeface="Times New Roman" panose="02020603050405020304" pitchFamily="18" charset="0"/>
                          <a:ea typeface="Times New Roman" panose="02020603050405020304" pitchFamily="18" charset="0"/>
                        </a:rPr>
                        <a:t>-0,086</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lgn="l" fontAlgn="auto" hangingPunct="1">
                        <a:lnSpc>
                          <a:spcPct val="150000"/>
                        </a:lnSpc>
                        <a:spcAft>
                          <a:spcPts val="0"/>
                        </a:spcAft>
                      </a:pPr>
                      <a:r>
                        <a:rPr lang="cs-CZ" sz="1800" b="1">
                          <a:solidFill>
                            <a:srgbClr val="000000"/>
                          </a:solidFill>
                          <a:effectLst/>
                          <a:latin typeface="Times New Roman" panose="02020603050405020304" pitchFamily="18" charset="0"/>
                          <a:ea typeface="Times New Roman" panose="02020603050405020304" pitchFamily="18" charset="0"/>
                        </a:rPr>
                        <a:t>pat_at</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b="1">
                          <a:solidFill>
                            <a:srgbClr val="000000"/>
                          </a:solidFill>
                          <a:effectLst/>
                          <a:latin typeface="Times New Roman" panose="02020603050405020304" pitchFamily="18" charset="0"/>
                          <a:ea typeface="Times New Roman" panose="02020603050405020304" pitchFamily="18" charset="0"/>
                        </a:rPr>
                        <a:t>0,155</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b="1">
                          <a:solidFill>
                            <a:srgbClr val="000000"/>
                          </a:solidFill>
                          <a:effectLst/>
                          <a:latin typeface="Times New Roman" panose="02020603050405020304" pitchFamily="18" charset="0"/>
                          <a:ea typeface="Times New Roman" panose="02020603050405020304" pitchFamily="18" charset="0"/>
                        </a:rPr>
                        <a:t>0,027</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b="1">
                          <a:solidFill>
                            <a:srgbClr val="000000"/>
                          </a:solidFill>
                          <a:effectLst/>
                          <a:latin typeface="Times New Roman" panose="02020603050405020304" pitchFamily="18" charset="0"/>
                          <a:ea typeface="Times New Roman" panose="02020603050405020304" pitchFamily="18" charset="0"/>
                        </a:rPr>
                        <a:t>0,128</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b="1">
                          <a:solidFill>
                            <a:srgbClr val="000000"/>
                          </a:solidFill>
                          <a:effectLst/>
                          <a:latin typeface="Times New Roman" panose="02020603050405020304" pitchFamily="18" charset="0"/>
                          <a:ea typeface="Times New Roman" panose="02020603050405020304" pitchFamily="18" charset="0"/>
                        </a:rPr>
                        <a:t>0,152</a:t>
                      </a:r>
                      <a:endParaRPr lang="cs-CZ" sz="180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b="1" dirty="0">
                          <a:solidFill>
                            <a:srgbClr val="000000"/>
                          </a:solidFill>
                          <a:effectLst/>
                          <a:latin typeface="Times New Roman" panose="02020603050405020304" pitchFamily="18" charset="0"/>
                          <a:ea typeface="Times New Roman" panose="02020603050405020304" pitchFamily="18" charset="0"/>
                        </a:rPr>
                        <a:t>0,037</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auto" hangingPunct="1">
                        <a:lnSpc>
                          <a:spcPct val="150000"/>
                        </a:lnSpc>
                        <a:spcAft>
                          <a:spcPts val="0"/>
                        </a:spcAft>
                      </a:pPr>
                      <a:r>
                        <a:rPr lang="cs-CZ" sz="1800" b="1" dirty="0">
                          <a:solidFill>
                            <a:srgbClr val="000000"/>
                          </a:solidFill>
                          <a:effectLst/>
                          <a:latin typeface="Times New Roman" panose="02020603050405020304" pitchFamily="18" charset="0"/>
                          <a:ea typeface="Times New Roman" panose="02020603050405020304" pitchFamily="18" charset="0"/>
                        </a:rPr>
                        <a:t>0,115</a:t>
                      </a:r>
                      <a:endParaRPr lang="cs-CZ" sz="1800" dirty="0">
                        <a:effectLst/>
                        <a:latin typeface="Times New Roman" panose="02020603050405020304" pitchFamily="18" charset="0"/>
                        <a:ea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735692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08063" y="468263"/>
            <a:ext cx="8675687" cy="6286551"/>
          </a:xfrm>
        </p:spPr>
        <p:txBody>
          <a:bodyPr/>
          <a:lstStyle/>
          <a:p>
            <a:pPr hangingPunct="0">
              <a:buClr>
                <a:srgbClr val="002060"/>
              </a:buClr>
            </a:pPr>
            <a:r>
              <a:rPr lang="cs-CZ" sz="2400" dirty="0" smtClean="0"/>
              <a:t>Závěr</a:t>
            </a:r>
          </a:p>
          <a:p>
            <a:pPr lvl="1" hangingPunct="0">
              <a:buClr>
                <a:srgbClr val="002060"/>
              </a:buClr>
            </a:pPr>
            <a:r>
              <a:rPr lang="cs-CZ" sz="2200" dirty="0" smtClean="0"/>
              <a:t>Vliv veřejné podpory R</a:t>
            </a:r>
            <a:r>
              <a:rPr lang="en-US" sz="2200" dirty="0" smtClean="0"/>
              <a:t>&amp;D</a:t>
            </a:r>
            <a:r>
              <a:rPr lang="cs-CZ" sz="2200" dirty="0" smtClean="0"/>
              <a:t> na konkurenceschopnost firem reprezentovanou růstem přidané hodnoty a produktivity se nepodařilo prokázat</a:t>
            </a:r>
          </a:p>
          <a:p>
            <a:pPr lvl="1" hangingPunct="0">
              <a:buClr>
                <a:srgbClr val="002060"/>
              </a:buClr>
            </a:pPr>
            <a:r>
              <a:rPr lang="cs-CZ" sz="2200" dirty="0" smtClean="0"/>
              <a:t>Podařilo se prokázat dopad na patentovou aktivitu podpořených firem (cca 10% zvýšení)</a:t>
            </a:r>
          </a:p>
          <a:p>
            <a:pPr lvl="1" hangingPunct="0">
              <a:buClr>
                <a:srgbClr val="002060"/>
              </a:buClr>
            </a:pPr>
            <a:endParaRPr lang="cs-CZ" sz="2400" dirty="0"/>
          </a:p>
        </p:txBody>
      </p:sp>
      <p:sp>
        <p:nvSpPr>
          <p:cNvPr id="4" name="Zástupný symbol pro číslo snímku 3"/>
          <p:cNvSpPr>
            <a:spLocks noGrp="1"/>
          </p:cNvSpPr>
          <p:nvPr>
            <p:ph type="sldNum" sz="quarter" idx="12"/>
          </p:nvPr>
        </p:nvSpPr>
        <p:spPr/>
        <p:txBody>
          <a:bodyPr/>
          <a:lstStyle/>
          <a:p>
            <a:pPr>
              <a:defRPr/>
            </a:pPr>
            <a:fld id="{F52B4D2F-48D5-437A-AF53-FEF4271F856A}" type="slidenum">
              <a:rPr lang="cs-CZ" smtClean="0"/>
              <a:pPr>
                <a:defRPr/>
              </a:pPr>
              <a:t>26</a:t>
            </a:fld>
            <a:endParaRPr lang="cs-CZ"/>
          </a:p>
        </p:txBody>
      </p:sp>
    </p:spTree>
    <p:extLst>
      <p:ext uri="{BB962C8B-B14F-4D97-AF65-F5344CB8AC3E}">
        <p14:creationId xmlns:p14="http://schemas.microsoft.com/office/powerpoint/2010/main" val="23655019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64851" y="1548383"/>
            <a:ext cx="8675687" cy="7006631"/>
          </a:xfrm>
        </p:spPr>
        <p:txBody>
          <a:bodyPr/>
          <a:lstStyle/>
          <a:p>
            <a:pPr lvl="1" hangingPunct="0">
              <a:buClr>
                <a:srgbClr val="002060"/>
              </a:buClr>
            </a:pPr>
            <a:r>
              <a:rPr lang="cs-CZ" sz="2400" dirty="0" smtClean="0"/>
              <a:t>Ačkoliv z agregovaných dat vyplývá, že R</a:t>
            </a:r>
            <a:r>
              <a:rPr lang="en-US" sz="2400" dirty="0" smtClean="0"/>
              <a:t>&amp;D</a:t>
            </a:r>
            <a:r>
              <a:rPr lang="cs-CZ" sz="2400" dirty="0" smtClean="0"/>
              <a:t> průmyslový sektor </a:t>
            </a:r>
            <a:r>
              <a:rPr lang="cs-CZ" sz="2400" dirty="0" smtClean="0"/>
              <a:t>dokáže krizi překonat výrazně lépe než </a:t>
            </a:r>
            <a:r>
              <a:rPr lang="cs-CZ" sz="2400" dirty="0" err="1" smtClean="0"/>
              <a:t>low-tech</a:t>
            </a:r>
            <a:r>
              <a:rPr lang="cs-CZ" sz="2400" dirty="0" smtClean="0"/>
              <a:t> průmysl, nepodařilo se to prokázat empiricky na reálných firmách</a:t>
            </a:r>
          </a:p>
          <a:p>
            <a:pPr lvl="1" hangingPunct="0">
              <a:buClr>
                <a:srgbClr val="002060"/>
              </a:buClr>
            </a:pPr>
            <a:r>
              <a:rPr lang="cs-CZ" sz="2400" dirty="0" smtClean="0"/>
              <a:t>Regionální disparity v ČR narůstají, Praha je výrazný růstový region, vzdalující se ostatním, TFP (neboli technologický růst) nemá výrazný vliv na konvergenci regionů</a:t>
            </a:r>
          </a:p>
          <a:p>
            <a:pPr lvl="1" hangingPunct="0">
              <a:buClr>
                <a:srgbClr val="002060"/>
              </a:buClr>
            </a:pPr>
            <a:r>
              <a:rPr lang="cs-CZ" sz="2400" dirty="0" smtClean="0"/>
              <a:t>Nepodařilo se potvrdit hypotézu, že růst investic do R</a:t>
            </a:r>
            <a:r>
              <a:rPr lang="en-US" sz="2400" dirty="0" smtClean="0"/>
              <a:t>&amp;D</a:t>
            </a:r>
            <a:r>
              <a:rPr lang="cs-CZ" sz="2400" dirty="0" smtClean="0"/>
              <a:t> vede k růstu TFP, potažmo ekonomickému růstu</a:t>
            </a:r>
          </a:p>
          <a:p>
            <a:pPr lvl="1" hangingPunct="0">
              <a:buClr>
                <a:srgbClr val="002060"/>
              </a:buClr>
            </a:pPr>
            <a:r>
              <a:rPr lang="cs-CZ" sz="2400" dirty="0" smtClean="0"/>
              <a:t>Nepodařilo se prokázat, že by R</a:t>
            </a:r>
            <a:r>
              <a:rPr lang="en-US" sz="2400" dirty="0" smtClean="0"/>
              <a:t>&amp;D</a:t>
            </a:r>
            <a:r>
              <a:rPr lang="cs-CZ" sz="2400" dirty="0" smtClean="0"/>
              <a:t> dotace měly pozitivní vliv na ekonomické výsledky příjemců, vzrostla však jejich inovační aktivita a je otázka, zda se v delším období kladně neprojeví</a:t>
            </a:r>
          </a:p>
          <a:p>
            <a:pPr lvl="1" hangingPunct="0">
              <a:buClr>
                <a:srgbClr val="002060"/>
              </a:buClr>
            </a:pPr>
            <a:endParaRPr lang="cs-CZ" sz="2400" dirty="0" smtClean="0"/>
          </a:p>
          <a:p>
            <a:pPr lvl="1" hangingPunct="0">
              <a:buClr>
                <a:srgbClr val="002060"/>
              </a:buClr>
            </a:pPr>
            <a:endParaRPr lang="cs-CZ" sz="2400" dirty="0" smtClean="0"/>
          </a:p>
          <a:p>
            <a:pPr lvl="1" hangingPunct="0">
              <a:buClr>
                <a:srgbClr val="002060"/>
              </a:buClr>
            </a:pPr>
            <a:endParaRPr lang="cs-CZ" sz="2400" dirty="0"/>
          </a:p>
        </p:txBody>
      </p:sp>
      <p:sp>
        <p:nvSpPr>
          <p:cNvPr id="4" name="Zástupný symbol pro číslo snímku 3"/>
          <p:cNvSpPr>
            <a:spLocks noGrp="1"/>
          </p:cNvSpPr>
          <p:nvPr>
            <p:ph type="sldNum" sz="quarter" idx="12"/>
          </p:nvPr>
        </p:nvSpPr>
        <p:spPr/>
        <p:txBody>
          <a:bodyPr/>
          <a:lstStyle/>
          <a:p>
            <a:pPr>
              <a:defRPr/>
            </a:pPr>
            <a:fld id="{F52B4D2F-48D5-437A-AF53-FEF4271F856A}" type="slidenum">
              <a:rPr lang="cs-CZ" smtClean="0"/>
              <a:pPr>
                <a:defRPr/>
              </a:pPr>
              <a:t>27</a:t>
            </a:fld>
            <a:endParaRPr lang="cs-CZ"/>
          </a:p>
        </p:txBody>
      </p:sp>
      <p:sp>
        <p:nvSpPr>
          <p:cNvPr id="6" name="Nadpis 3"/>
          <p:cNvSpPr>
            <a:spLocks noGrp="1"/>
          </p:cNvSpPr>
          <p:nvPr>
            <p:ph type="title"/>
          </p:nvPr>
        </p:nvSpPr>
        <p:spPr>
          <a:xfrm>
            <a:off x="1170236" y="657135"/>
            <a:ext cx="8675687" cy="864096"/>
          </a:xfrm>
        </p:spPr>
        <p:txBody>
          <a:bodyPr/>
          <a:lstStyle/>
          <a:p>
            <a:pPr marL="519113" lvl="1" hangingPunct="0">
              <a:buClr>
                <a:srgbClr val="002060"/>
              </a:buClr>
            </a:pPr>
            <a:r>
              <a:rPr lang="cs-CZ" dirty="0" smtClean="0"/>
              <a:t>Závěrečné shrnutí </a:t>
            </a:r>
            <a:r>
              <a:rPr lang="cs-CZ" dirty="0"/>
              <a:t/>
            </a:r>
            <a:br>
              <a:rPr lang="cs-CZ" dirty="0"/>
            </a:br>
            <a:endParaRPr lang="cs-CZ" dirty="0"/>
          </a:p>
        </p:txBody>
      </p:sp>
    </p:spTree>
    <p:extLst>
      <p:ext uri="{BB962C8B-B14F-4D97-AF65-F5344CB8AC3E}">
        <p14:creationId xmlns:p14="http://schemas.microsoft.com/office/powerpoint/2010/main" val="9685545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3"/>
          <p:cNvSpPr>
            <a:spLocks noGrp="1"/>
          </p:cNvSpPr>
          <p:nvPr>
            <p:ph type="title"/>
          </p:nvPr>
        </p:nvSpPr>
        <p:spPr>
          <a:xfrm>
            <a:off x="2250356" y="2988543"/>
            <a:ext cx="8675687" cy="864096"/>
          </a:xfrm>
        </p:spPr>
        <p:txBody>
          <a:bodyPr/>
          <a:lstStyle/>
          <a:p>
            <a:pPr marL="519113" lvl="1" hangingPunct="0">
              <a:buClr>
                <a:srgbClr val="002060"/>
              </a:buClr>
            </a:pPr>
            <a:r>
              <a:rPr lang="cs-CZ" dirty="0" smtClean="0"/>
              <a:t>Děkuji za pozornost </a:t>
            </a:r>
            <a:r>
              <a:rPr lang="cs-CZ" dirty="0"/>
              <a:t/>
            </a:r>
            <a:br>
              <a:rPr lang="cs-CZ" dirty="0"/>
            </a:br>
            <a:endParaRPr lang="cs-CZ" dirty="0"/>
          </a:p>
        </p:txBody>
      </p:sp>
    </p:spTree>
    <p:extLst>
      <p:ext uri="{BB962C8B-B14F-4D97-AF65-F5344CB8AC3E}">
        <p14:creationId xmlns:p14="http://schemas.microsoft.com/office/powerpoint/2010/main" val="1204434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a:xfrm>
            <a:off x="666181" y="2340471"/>
            <a:ext cx="8675687" cy="7222654"/>
          </a:xfrm>
        </p:spPr>
        <p:txBody>
          <a:bodyPr/>
          <a:lstStyle/>
          <a:p>
            <a:pPr marL="0" indent="0" algn="ctr" hangingPunct="0">
              <a:buClr>
                <a:srgbClr val="002060"/>
              </a:buClr>
              <a:buNone/>
            </a:pPr>
            <a:r>
              <a:rPr lang="cs-CZ" sz="2400" dirty="0" smtClean="0"/>
              <a:t>Hlavním cílem práce je zhodnotit vliv vědy, vývoje a výzkumu (R</a:t>
            </a:r>
            <a:r>
              <a:rPr lang="en-US" sz="2400" dirty="0" smtClean="0"/>
              <a:t>&amp;</a:t>
            </a:r>
            <a:r>
              <a:rPr lang="cs-CZ" sz="2400" dirty="0" smtClean="0"/>
              <a:t>D) a veřejných výdajů na R</a:t>
            </a:r>
            <a:r>
              <a:rPr lang="en-US" sz="2400" dirty="0" smtClean="0"/>
              <a:t>&amp;D </a:t>
            </a:r>
            <a:r>
              <a:rPr lang="cs-CZ" sz="2400" dirty="0" smtClean="0"/>
              <a:t>na ekonomický růst a konkurenceschopnost v České republice </a:t>
            </a:r>
          </a:p>
          <a:p>
            <a:pPr lvl="2" algn="ctr" hangingPunct="0"/>
            <a:endParaRPr lang="cs-CZ" dirty="0"/>
          </a:p>
          <a:p>
            <a:pPr marL="0" indent="0" hangingPunct="0">
              <a:buNone/>
            </a:pPr>
            <a:endParaRPr lang="cs-CZ" dirty="0"/>
          </a:p>
          <a:p>
            <a:endParaRPr lang="en-US" dirty="0"/>
          </a:p>
        </p:txBody>
      </p:sp>
    </p:spTree>
    <p:extLst>
      <p:ext uri="{BB962C8B-B14F-4D97-AF65-F5344CB8AC3E}">
        <p14:creationId xmlns:p14="http://schemas.microsoft.com/office/powerpoint/2010/main" val="1778610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a:xfrm>
            <a:off x="666180" y="612279"/>
            <a:ext cx="8675687" cy="7222654"/>
          </a:xfrm>
        </p:spPr>
        <p:txBody>
          <a:bodyPr/>
          <a:lstStyle/>
          <a:p>
            <a:pPr hangingPunct="0">
              <a:lnSpc>
                <a:spcPct val="200000"/>
              </a:lnSpc>
              <a:buClr>
                <a:srgbClr val="002060"/>
              </a:buClr>
            </a:pPr>
            <a:r>
              <a:rPr lang="cs-CZ" sz="2400" dirty="0" smtClean="0"/>
              <a:t>Empirická část práce se skládá ze tří samostatných analýz: </a:t>
            </a:r>
            <a:endParaRPr lang="cs-CZ" sz="2400" dirty="0"/>
          </a:p>
          <a:p>
            <a:pPr marL="1033463" lvl="1" indent="-514350" hangingPunct="0">
              <a:buClrTx/>
              <a:buFont typeface="+mj-lt"/>
              <a:buAutoNum type="romanUcPeriod"/>
            </a:pPr>
            <a:endParaRPr lang="cs-CZ" sz="2000" dirty="0" smtClean="0"/>
          </a:p>
          <a:p>
            <a:pPr marL="1033463" lvl="1" indent="-514350" hangingPunct="0">
              <a:buClrTx/>
              <a:buFont typeface="+mj-lt"/>
              <a:buAutoNum type="romanUcPeriod"/>
            </a:pPr>
            <a:r>
              <a:rPr lang="cs-CZ" sz="2000" dirty="0" smtClean="0"/>
              <a:t>Analýza vývoje R</a:t>
            </a:r>
            <a:r>
              <a:rPr lang="en-US" sz="2000" dirty="0" smtClean="0"/>
              <a:t>&amp;D </a:t>
            </a:r>
            <a:r>
              <a:rPr lang="cs-CZ" sz="2000" dirty="0" smtClean="0"/>
              <a:t>sektoru v době finanční krize:</a:t>
            </a:r>
          </a:p>
          <a:p>
            <a:pPr marL="976313" lvl="2" indent="0" hangingPunct="0">
              <a:buNone/>
            </a:pPr>
            <a:r>
              <a:rPr lang="cs-CZ" sz="1600" dirty="0" smtClean="0"/>
              <a:t>Působí R</a:t>
            </a:r>
            <a:r>
              <a:rPr lang="en-US" sz="1600" dirty="0" smtClean="0"/>
              <a:t>&amp;D</a:t>
            </a:r>
            <a:r>
              <a:rPr lang="cs-CZ" sz="1600" dirty="0" smtClean="0"/>
              <a:t> sektor v dobách krize spíše cyklicky a krizi prohlubuje nebo naopak pomáhá ekonomice se z krize rychleji dostat? </a:t>
            </a:r>
          </a:p>
          <a:p>
            <a:pPr marL="976313" lvl="2" indent="0" hangingPunct="0">
              <a:buNone/>
            </a:pPr>
            <a:endParaRPr lang="cs-CZ" sz="1600" dirty="0" smtClean="0"/>
          </a:p>
          <a:p>
            <a:pPr marL="1033463" lvl="1" indent="-514350" hangingPunct="0">
              <a:buClrTx/>
              <a:buFont typeface="+mj-lt"/>
              <a:buAutoNum type="romanUcPeriod"/>
            </a:pPr>
            <a:r>
              <a:rPr lang="cs-CZ" sz="2000" dirty="0"/>
              <a:t>Odhad </a:t>
            </a:r>
            <a:r>
              <a:rPr lang="cs-CZ" sz="2000" dirty="0" err="1"/>
              <a:t>multifaktorové</a:t>
            </a:r>
            <a:r>
              <a:rPr lang="cs-CZ" sz="2000" dirty="0"/>
              <a:t> produktivity a její působení na růst přidané hodnoty a konvergenci </a:t>
            </a:r>
            <a:r>
              <a:rPr lang="cs-CZ" sz="2000" dirty="0" smtClean="0"/>
              <a:t>regionů v </a:t>
            </a:r>
            <a:r>
              <a:rPr lang="cs-CZ" sz="2000" dirty="0"/>
              <a:t>ČR</a:t>
            </a:r>
          </a:p>
          <a:p>
            <a:pPr marL="976313" lvl="2" indent="0" hangingPunct="0">
              <a:buNone/>
            </a:pPr>
            <a:r>
              <a:rPr lang="cs-CZ" sz="1600" dirty="0" smtClean="0"/>
              <a:t>Jaký dopad má růst </a:t>
            </a:r>
            <a:r>
              <a:rPr lang="cs-CZ" sz="1600" dirty="0" err="1" smtClean="0"/>
              <a:t>multifaktorové</a:t>
            </a:r>
            <a:r>
              <a:rPr lang="cs-CZ" sz="1600" dirty="0" smtClean="0"/>
              <a:t> produktivity na konvergenci krajů v ČR?</a:t>
            </a:r>
            <a:endParaRPr lang="cs-CZ" sz="1600" dirty="0"/>
          </a:p>
          <a:p>
            <a:pPr marL="1033463" lvl="1" indent="-514350" hangingPunct="0">
              <a:buFont typeface="+mj-lt"/>
              <a:buAutoNum type="romanUcPeriod"/>
            </a:pPr>
            <a:endParaRPr lang="cs-CZ" sz="2000" dirty="0" smtClean="0"/>
          </a:p>
          <a:p>
            <a:pPr marL="1033463" lvl="1" indent="-514350" hangingPunct="0">
              <a:buClrTx/>
              <a:buFont typeface="+mj-lt"/>
              <a:buAutoNum type="romanUcPeriod"/>
            </a:pPr>
            <a:r>
              <a:rPr lang="cs-CZ" sz="2000" dirty="0"/>
              <a:t>Vyhodnocení efektivity veřejné podpory na růst a konkurenceschopnost</a:t>
            </a:r>
          </a:p>
          <a:p>
            <a:pPr marL="976313" lvl="2" indent="0" hangingPunct="0">
              <a:buNone/>
            </a:pPr>
            <a:r>
              <a:rPr lang="cs-CZ" sz="1600" dirty="0" smtClean="0"/>
              <a:t>Mají dotace směřující do soukromých firem pozitivní vliv na jejich hospodářské výsledky?</a:t>
            </a:r>
          </a:p>
          <a:p>
            <a:pPr marL="1042988" lvl="2" indent="0" hangingPunct="0">
              <a:buNone/>
            </a:pPr>
            <a:endParaRPr lang="cs-CZ" sz="1800" dirty="0" smtClean="0"/>
          </a:p>
          <a:p>
            <a:pPr lvl="2" hangingPunct="0"/>
            <a:endParaRPr lang="cs-CZ" dirty="0"/>
          </a:p>
          <a:p>
            <a:pPr marL="0" indent="0" hangingPunct="0">
              <a:buNone/>
            </a:pPr>
            <a:endParaRPr lang="cs-CZ" dirty="0"/>
          </a:p>
          <a:p>
            <a:endParaRPr lang="en-US" dirty="0"/>
          </a:p>
        </p:txBody>
      </p:sp>
    </p:spTree>
    <p:extLst>
      <p:ext uri="{BB962C8B-B14F-4D97-AF65-F5344CB8AC3E}">
        <p14:creationId xmlns:p14="http://schemas.microsoft.com/office/powerpoint/2010/main" val="318988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3"/>
          <p:cNvSpPr>
            <a:spLocks noGrp="1"/>
          </p:cNvSpPr>
          <p:nvPr>
            <p:ph type="title"/>
          </p:nvPr>
        </p:nvSpPr>
        <p:spPr>
          <a:xfrm>
            <a:off x="594172" y="2268463"/>
            <a:ext cx="8675687" cy="1079500"/>
          </a:xfrm>
        </p:spPr>
        <p:txBody>
          <a:bodyPr/>
          <a:lstStyle/>
          <a:p>
            <a:pPr marL="1033463" lvl="1" indent="-514350" hangingPunct="0">
              <a:buClr>
                <a:srgbClr val="002060"/>
              </a:buClr>
              <a:buFont typeface="+mj-lt"/>
              <a:buAutoNum type="romanUcPeriod"/>
            </a:pPr>
            <a:r>
              <a:rPr lang="cs-CZ" dirty="0"/>
              <a:t>Analýza vývoje R</a:t>
            </a:r>
            <a:r>
              <a:rPr lang="en-US" dirty="0"/>
              <a:t>&amp;D </a:t>
            </a:r>
            <a:r>
              <a:rPr lang="cs-CZ" dirty="0"/>
              <a:t>sektoru v době finanční </a:t>
            </a:r>
            <a:r>
              <a:rPr lang="cs-CZ" dirty="0" smtClean="0"/>
              <a:t>krize</a:t>
            </a:r>
            <a:endParaRPr lang="cs-CZ" dirty="0"/>
          </a:p>
        </p:txBody>
      </p:sp>
    </p:spTree>
    <p:extLst>
      <p:ext uri="{BB962C8B-B14F-4D97-AF65-F5344CB8AC3E}">
        <p14:creationId xmlns:p14="http://schemas.microsoft.com/office/powerpoint/2010/main" val="12589587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a:xfrm>
            <a:off x="666180" y="612279"/>
            <a:ext cx="8675687" cy="7222654"/>
          </a:xfrm>
        </p:spPr>
        <p:txBody>
          <a:bodyPr/>
          <a:lstStyle/>
          <a:p>
            <a:pPr hangingPunct="0">
              <a:buClr>
                <a:srgbClr val="002060"/>
              </a:buClr>
            </a:pPr>
            <a:r>
              <a:rPr lang="cs-CZ" sz="2400" dirty="0" smtClean="0"/>
              <a:t>Teoretické koncepty zabývající se cyklickým působením R</a:t>
            </a:r>
            <a:r>
              <a:rPr lang="en-US" sz="2400" dirty="0" smtClean="0"/>
              <a:t>&amp;D</a:t>
            </a:r>
            <a:r>
              <a:rPr lang="cs-CZ" sz="2400" dirty="0" smtClean="0"/>
              <a:t> na hospodářství v průběhu ekonomických krizí:</a:t>
            </a:r>
          </a:p>
          <a:p>
            <a:pPr lvl="1" hangingPunct="0">
              <a:buClr>
                <a:srgbClr val="002060"/>
              </a:buClr>
            </a:pPr>
            <a:endParaRPr lang="cs-CZ" sz="2200" dirty="0" smtClean="0"/>
          </a:p>
          <a:p>
            <a:pPr lvl="1" hangingPunct="0">
              <a:buClr>
                <a:srgbClr val="002060"/>
              </a:buClr>
            </a:pPr>
            <a:r>
              <a:rPr lang="en-US" sz="2200" dirty="0" smtClean="0"/>
              <a:t>R&amp;</a:t>
            </a:r>
            <a:r>
              <a:rPr lang="cs-CZ" sz="2200" dirty="0" smtClean="0"/>
              <a:t>D</a:t>
            </a:r>
            <a:r>
              <a:rPr lang="en-US" sz="2200" dirty="0" smtClean="0"/>
              <a:t> sector se </a:t>
            </a:r>
            <a:r>
              <a:rPr lang="en-US" sz="2200" dirty="0" err="1" smtClean="0"/>
              <a:t>chov</a:t>
            </a:r>
            <a:r>
              <a:rPr lang="cs-CZ" sz="2200" dirty="0" smtClean="0"/>
              <a:t>á</a:t>
            </a:r>
            <a:r>
              <a:rPr lang="en-US" sz="2200" dirty="0" smtClean="0"/>
              <a:t> antic</a:t>
            </a:r>
            <a:r>
              <a:rPr lang="cs-CZ" sz="2200" dirty="0" smtClean="0"/>
              <a:t>y</a:t>
            </a:r>
            <a:r>
              <a:rPr lang="en-US" sz="2200" dirty="0" smtClean="0"/>
              <a:t>klick</a:t>
            </a:r>
            <a:r>
              <a:rPr lang="cs-CZ" sz="2200" dirty="0" smtClean="0"/>
              <a:t>y (</a:t>
            </a:r>
            <a:r>
              <a:rPr lang="cs-CZ" sz="2200" dirty="0" err="1" smtClean="0"/>
              <a:t>Shumpeteriánské</a:t>
            </a:r>
            <a:r>
              <a:rPr lang="cs-CZ" sz="2200" dirty="0" smtClean="0"/>
              <a:t> pojetí)</a:t>
            </a:r>
            <a:r>
              <a:rPr lang="en-US" sz="2200" dirty="0" smtClean="0"/>
              <a:t> </a:t>
            </a:r>
            <a:endParaRPr lang="cs-CZ" sz="2200" dirty="0" smtClean="0"/>
          </a:p>
          <a:p>
            <a:pPr lvl="2" hangingPunct="0">
              <a:buClr>
                <a:srgbClr val="002060"/>
              </a:buClr>
            </a:pPr>
            <a:r>
              <a:rPr lang="cs-CZ" sz="2000" dirty="0"/>
              <a:t>Krize je motorem růstu, firmy jsou nuceny inovovat, aby krizi přestály, přežijí jen efektivní a silné </a:t>
            </a:r>
          </a:p>
          <a:p>
            <a:pPr lvl="2" hangingPunct="0">
              <a:buClr>
                <a:srgbClr val="002060"/>
              </a:buClr>
            </a:pPr>
            <a:r>
              <a:rPr lang="cs-CZ" sz="2000" dirty="0" smtClean="0"/>
              <a:t>R</a:t>
            </a:r>
            <a:r>
              <a:rPr lang="en-US" sz="2000" dirty="0" smtClean="0"/>
              <a:t>&amp;D</a:t>
            </a:r>
            <a:r>
              <a:rPr lang="cs-CZ" sz="2000" dirty="0" smtClean="0"/>
              <a:t> a investice do R</a:t>
            </a:r>
            <a:r>
              <a:rPr lang="en-US" sz="2000" dirty="0" smtClean="0"/>
              <a:t>&amp;D p</a:t>
            </a:r>
            <a:r>
              <a:rPr lang="cs-CZ" sz="2000" dirty="0" err="1" smtClean="0"/>
              <a:t>ůsobí</a:t>
            </a:r>
            <a:r>
              <a:rPr lang="cs-CZ" sz="2000" dirty="0" smtClean="0"/>
              <a:t> anticyklicky, firmy v dobách krize zvyšují investice do R</a:t>
            </a:r>
            <a:r>
              <a:rPr lang="en-US" sz="2000" dirty="0" smtClean="0"/>
              <a:t>&amp;D</a:t>
            </a:r>
            <a:r>
              <a:rPr lang="cs-CZ" sz="2000" dirty="0" smtClean="0"/>
              <a:t>  </a:t>
            </a:r>
          </a:p>
          <a:p>
            <a:pPr lvl="2" hangingPunct="0">
              <a:buClr>
                <a:srgbClr val="002060"/>
              </a:buClr>
            </a:pPr>
            <a:endParaRPr lang="en-US" sz="2000" dirty="0"/>
          </a:p>
          <a:p>
            <a:pPr lvl="1" hangingPunct="0">
              <a:buClr>
                <a:srgbClr val="002060"/>
              </a:buClr>
            </a:pPr>
            <a:r>
              <a:rPr lang="en-US" sz="2200" dirty="0"/>
              <a:t>R&amp;</a:t>
            </a:r>
            <a:r>
              <a:rPr lang="cs-CZ" sz="2200" dirty="0"/>
              <a:t>D</a:t>
            </a:r>
            <a:r>
              <a:rPr lang="en-US" sz="2200" dirty="0"/>
              <a:t> sector se </a:t>
            </a:r>
            <a:r>
              <a:rPr lang="en-US" sz="2200" dirty="0" err="1"/>
              <a:t>chov</a:t>
            </a:r>
            <a:r>
              <a:rPr lang="cs-CZ" sz="2200" dirty="0"/>
              <a:t>á</a:t>
            </a:r>
            <a:r>
              <a:rPr lang="en-US" sz="2200" dirty="0"/>
              <a:t> </a:t>
            </a:r>
            <a:r>
              <a:rPr lang="cs-CZ" sz="2200" dirty="0" smtClean="0"/>
              <a:t>pro</a:t>
            </a:r>
            <a:r>
              <a:rPr lang="en-US" sz="2200" dirty="0" smtClean="0"/>
              <a:t>c</a:t>
            </a:r>
            <a:r>
              <a:rPr lang="cs-CZ" sz="2200" dirty="0"/>
              <a:t>y</a:t>
            </a:r>
            <a:r>
              <a:rPr lang="en-US" sz="2200" dirty="0"/>
              <a:t>klick</a:t>
            </a:r>
            <a:r>
              <a:rPr lang="cs-CZ" sz="2200" dirty="0"/>
              <a:t>y </a:t>
            </a:r>
            <a:r>
              <a:rPr lang="cs-CZ" sz="2200" dirty="0" smtClean="0"/>
              <a:t>(</a:t>
            </a:r>
            <a:r>
              <a:rPr lang="cs-CZ" sz="2200" dirty="0" err="1" smtClean="0"/>
              <a:t>Aghion</a:t>
            </a:r>
            <a:r>
              <a:rPr lang="cs-CZ" sz="2200" dirty="0" smtClean="0"/>
              <a:t>)</a:t>
            </a:r>
            <a:r>
              <a:rPr lang="en-US" sz="2200" dirty="0" smtClean="0"/>
              <a:t> </a:t>
            </a:r>
            <a:endParaRPr lang="cs-CZ" sz="2200" dirty="0"/>
          </a:p>
          <a:p>
            <a:pPr lvl="2" hangingPunct="0">
              <a:buClr>
                <a:srgbClr val="002060"/>
              </a:buClr>
            </a:pPr>
            <a:r>
              <a:rPr lang="cs-CZ" sz="2000" dirty="0" smtClean="0"/>
              <a:t>Firmy v době krize snižují své zbytné výdaje, šetří v první řadě na výzkumu</a:t>
            </a:r>
          </a:p>
          <a:p>
            <a:pPr lvl="2" hangingPunct="0">
              <a:buClr>
                <a:srgbClr val="002060"/>
              </a:buClr>
            </a:pPr>
            <a:r>
              <a:rPr lang="cs-CZ" sz="2000" dirty="0" smtClean="0"/>
              <a:t>Propad investic do R</a:t>
            </a:r>
            <a:r>
              <a:rPr lang="en-US" sz="2000" dirty="0" smtClean="0"/>
              <a:t>&amp;D</a:t>
            </a:r>
            <a:r>
              <a:rPr lang="cs-CZ" sz="2000" dirty="0" smtClean="0"/>
              <a:t> pomáhá zvyšovat a prohlubovat ekonomickou krizi</a:t>
            </a:r>
          </a:p>
          <a:p>
            <a:pPr lvl="2" hangingPunct="0">
              <a:buClr>
                <a:srgbClr val="002060"/>
              </a:buClr>
            </a:pPr>
            <a:endParaRPr lang="cs-CZ" sz="2000" dirty="0"/>
          </a:p>
          <a:p>
            <a:pPr lvl="2" hangingPunct="0">
              <a:buClr>
                <a:srgbClr val="002060"/>
              </a:buClr>
            </a:pPr>
            <a:endParaRPr lang="cs-CZ" sz="2000" dirty="0" smtClean="0"/>
          </a:p>
          <a:p>
            <a:endParaRPr lang="en-US" dirty="0"/>
          </a:p>
        </p:txBody>
      </p:sp>
    </p:spTree>
    <p:extLst>
      <p:ext uri="{BB962C8B-B14F-4D97-AF65-F5344CB8AC3E}">
        <p14:creationId xmlns:p14="http://schemas.microsoft.com/office/powerpoint/2010/main" val="4263364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sz="half" idx="1"/>
          </p:nvPr>
        </p:nvSpPr>
        <p:spPr>
          <a:xfrm>
            <a:off x="1008000" y="1620391"/>
            <a:ext cx="4231368" cy="5616624"/>
          </a:xfrm>
        </p:spPr>
        <p:txBody>
          <a:bodyPr/>
          <a:lstStyle/>
          <a:p>
            <a:pPr lvl="1" hangingPunct="0">
              <a:buClr>
                <a:srgbClr val="002060"/>
              </a:buClr>
            </a:pPr>
            <a:r>
              <a:rPr lang="cs-CZ" sz="1400" b="0" dirty="0"/>
              <a:t>Průměrný hospodářský výsledek </a:t>
            </a:r>
            <a:r>
              <a:rPr lang="cs-CZ" sz="1400" b="0" dirty="0" smtClean="0"/>
              <a:t>na firmu v</a:t>
            </a:r>
            <a:r>
              <a:rPr lang="cs-CZ" sz="1400" b="0" dirty="0"/>
              <a:t> tisících Kč, stálé ceny </a:t>
            </a:r>
            <a:r>
              <a:rPr lang="cs-CZ" sz="1400" b="0" dirty="0" smtClean="0"/>
              <a:t>2010</a:t>
            </a:r>
          </a:p>
          <a:p>
            <a:pPr lvl="2" hangingPunct="0"/>
            <a:endParaRPr lang="cs-CZ" dirty="0" smtClean="0"/>
          </a:p>
          <a:p>
            <a:pPr marL="519113" lvl="1" indent="0" hangingPunct="0">
              <a:buNone/>
            </a:pPr>
            <a:endParaRPr lang="cs-CZ" i="1" dirty="0"/>
          </a:p>
          <a:p>
            <a:pPr lvl="1" hangingPunct="0">
              <a:buClr>
                <a:srgbClr val="002060"/>
              </a:buClr>
            </a:pPr>
            <a:endParaRPr lang="cs-CZ" sz="2200" dirty="0" smtClean="0"/>
          </a:p>
          <a:p>
            <a:pPr lvl="1" hangingPunct="0">
              <a:buClr>
                <a:srgbClr val="002060"/>
              </a:buClr>
            </a:pPr>
            <a:endParaRPr lang="cs-CZ" sz="2200" dirty="0"/>
          </a:p>
          <a:p>
            <a:pPr lvl="1" hangingPunct="0">
              <a:buClr>
                <a:srgbClr val="002060"/>
              </a:buClr>
            </a:pPr>
            <a:endParaRPr lang="cs-CZ" sz="2200" dirty="0" smtClean="0"/>
          </a:p>
          <a:p>
            <a:pPr lvl="1" hangingPunct="0">
              <a:buClr>
                <a:srgbClr val="002060"/>
              </a:buClr>
            </a:pPr>
            <a:endParaRPr lang="cs-CZ" sz="2200" dirty="0"/>
          </a:p>
          <a:p>
            <a:pPr lvl="1" hangingPunct="0">
              <a:buClr>
                <a:srgbClr val="002060"/>
              </a:buClr>
            </a:pPr>
            <a:endParaRPr lang="cs-CZ" sz="1400" b="0" dirty="0" smtClean="0"/>
          </a:p>
          <a:p>
            <a:pPr lvl="1" hangingPunct="0">
              <a:buClr>
                <a:srgbClr val="002060"/>
              </a:buClr>
            </a:pPr>
            <a:r>
              <a:rPr lang="cs-CZ" sz="1400" b="0" dirty="0" smtClean="0"/>
              <a:t>Průměrná přidaná </a:t>
            </a:r>
            <a:r>
              <a:rPr lang="cs-CZ" sz="1400" b="0" dirty="0"/>
              <a:t>hodnota na firmu v tisících Kč, stálé ceny </a:t>
            </a:r>
            <a:r>
              <a:rPr lang="cs-CZ" sz="1400" b="0" dirty="0" smtClean="0"/>
              <a:t>2010</a:t>
            </a:r>
            <a:endParaRPr lang="cs-CZ" sz="2200" dirty="0" smtClean="0">
              <a:solidFill>
                <a:srgbClr val="002060"/>
              </a:solidFill>
            </a:endParaRPr>
          </a:p>
          <a:p>
            <a:pPr lvl="1" hangingPunct="0">
              <a:buClr>
                <a:srgbClr val="002060"/>
              </a:buClr>
            </a:pPr>
            <a:endParaRPr lang="cs-CZ" sz="2200" dirty="0">
              <a:solidFill>
                <a:srgbClr val="002060"/>
              </a:solidFill>
            </a:endParaRPr>
          </a:p>
          <a:p>
            <a:pPr lvl="1" hangingPunct="0">
              <a:buClr>
                <a:srgbClr val="002060"/>
              </a:buClr>
            </a:pPr>
            <a:endParaRPr lang="cs-CZ" sz="2200" dirty="0" smtClean="0">
              <a:solidFill>
                <a:srgbClr val="002060"/>
              </a:solidFill>
            </a:endParaRPr>
          </a:p>
          <a:p>
            <a:pPr lvl="1" hangingPunct="0">
              <a:buClr>
                <a:srgbClr val="002060"/>
              </a:buClr>
            </a:pPr>
            <a:endParaRPr lang="cs-CZ" sz="2200" dirty="0" smtClean="0">
              <a:solidFill>
                <a:srgbClr val="002060"/>
              </a:solidFill>
            </a:endParaRPr>
          </a:p>
          <a:p>
            <a:pPr marL="519113" lvl="1" indent="0" hangingPunct="0">
              <a:buClr>
                <a:srgbClr val="002060"/>
              </a:buClr>
              <a:buNone/>
            </a:pPr>
            <a:endParaRPr lang="cs-CZ" sz="2200" dirty="0"/>
          </a:p>
          <a:p>
            <a:pPr marL="519113" lvl="1" indent="0" hangingPunct="0">
              <a:buClr>
                <a:srgbClr val="002060"/>
              </a:buClr>
              <a:buNone/>
            </a:pPr>
            <a:endParaRPr lang="cs-CZ" sz="2200" dirty="0">
              <a:solidFill>
                <a:srgbClr val="FF0000"/>
              </a:solidFill>
            </a:endParaRPr>
          </a:p>
          <a:p>
            <a:pPr lvl="2" hangingPunct="0">
              <a:buClr>
                <a:srgbClr val="002060"/>
              </a:buClr>
            </a:pPr>
            <a:endParaRPr lang="cs-CZ" sz="2000" dirty="0"/>
          </a:p>
          <a:p>
            <a:pPr lvl="2" hangingPunct="0">
              <a:buClr>
                <a:srgbClr val="002060"/>
              </a:buClr>
            </a:pPr>
            <a:endParaRPr lang="cs-CZ" sz="2000" dirty="0" smtClean="0"/>
          </a:p>
          <a:p>
            <a:endParaRPr lang="en-US" dirty="0"/>
          </a:p>
        </p:txBody>
      </p:sp>
      <p:sp>
        <p:nvSpPr>
          <p:cNvPr id="7" name="Zástupný symbol pro obsah 6"/>
          <p:cNvSpPr>
            <a:spLocks noGrp="1"/>
          </p:cNvSpPr>
          <p:nvPr>
            <p:ph sz="half" idx="13"/>
          </p:nvPr>
        </p:nvSpPr>
        <p:spPr>
          <a:xfrm>
            <a:off x="5239368" y="1620279"/>
            <a:ext cx="4451185" cy="5472720"/>
          </a:xfrm>
        </p:spPr>
        <p:txBody>
          <a:bodyPr/>
          <a:lstStyle/>
          <a:p>
            <a:pPr lvl="1" hangingPunct="0">
              <a:buClr>
                <a:srgbClr val="002060"/>
              </a:buClr>
            </a:pPr>
            <a:r>
              <a:rPr lang="cs-CZ" sz="1400" b="0" dirty="0"/>
              <a:t>Průměrné investice do R&amp;D na firmu v tisících Kč, stálé ceny </a:t>
            </a:r>
            <a:r>
              <a:rPr lang="cs-CZ" sz="1400" b="0" dirty="0" smtClean="0"/>
              <a:t>2010</a:t>
            </a:r>
          </a:p>
          <a:p>
            <a:pPr lvl="1" hangingPunct="0">
              <a:buClr>
                <a:srgbClr val="002060"/>
              </a:buClr>
            </a:pPr>
            <a:endParaRPr lang="cs-CZ" sz="1400" b="0" dirty="0"/>
          </a:p>
          <a:p>
            <a:pPr lvl="1" hangingPunct="0">
              <a:buClr>
                <a:srgbClr val="002060"/>
              </a:buClr>
            </a:pPr>
            <a:endParaRPr lang="cs-CZ" sz="1400" b="0" dirty="0" smtClean="0"/>
          </a:p>
          <a:p>
            <a:pPr lvl="1" hangingPunct="0">
              <a:buClr>
                <a:srgbClr val="002060"/>
              </a:buClr>
            </a:pPr>
            <a:endParaRPr lang="cs-CZ" sz="1400" b="0" dirty="0"/>
          </a:p>
          <a:p>
            <a:pPr lvl="1" hangingPunct="0">
              <a:buClr>
                <a:srgbClr val="002060"/>
              </a:buClr>
            </a:pPr>
            <a:endParaRPr lang="cs-CZ" sz="1400" b="0" dirty="0" smtClean="0"/>
          </a:p>
          <a:p>
            <a:pPr lvl="1" hangingPunct="0">
              <a:buClr>
                <a:srgbClr val="002060"/>
              </a:buClr>
            </a:pPr>
            <a:endParaRPr lang="cs-CZ" sz="1400" b="0" dirty="0"/>
          </a:p>
          <a:p>
            <a:pPr lvl="1" hangingPunct="0">
              <a:buClr>
                <a:srgbClr val="002060"/>
              </a:buClr>
            </a:pPr>
            <a:endParaRPr lang="cs-CZ" sz="1400" b="0" dirty="0" smtClean="0"/>
          </a:p>
          <a:p>
            <a:pPr lvl="1" hangingPunct="0">
              <a:buClr>
                <a:srgbClr val="002060"/>
              </a:buClr>
            </a:pPr>
            <a:endParaRPr lang="cs-CZ" sz="1400" b="0" dirty="0"/>
          </a:p>
          <a:p>
            <a:pPr lvl="1" hangingPunct="0">
              <a:buClr>
                <a:srgbClr val="002060"/>
              </a:buClr>
            </a:pPr>
            <a:endParaRPr lang="cs-CZ" sz="1400" b="0" dirty="0" smtClean="0"/>
          </a:p>
          <a:p>
            <a:pPr lvl="1" hangingPunct="0">
              <a:buClr>
                <a:srgbClr val="002060"/>
              </a:buClr>
            </a:pPr>
            <a:endParaRPr lang="cs-CZ" sz="1400" b="0" dirty="0"/>
          </a:p>
          <a:p>
            <a:pPr lvl="1" hangingPunct="0">
              <a:buClr>
                <a:srgbClr val="002060"/>
              </a:buClr>
            </a:pPr>
            <a:r>
              <a:rPr lang="cs-CZ" sz="1400" b="0" dirty="0"/>
              <a:t>Průměrné investice do HIM na firmu v tisících Kč, stálé ceny 2010</a:t>
            </a:r>
          </a:p>
          <a:p>
            <a:pPr hangingPunct="0">
              <a:buClr>
                <a:srgbClr val="002060"/>
              </a:buClr>
            </a:pPr>
            <a:endParaRPr lang="cs-CZ" dirty="0"/>
          </a:p>
        </p:txBody>
      </p:sp>
      <p:sp>
        <p:nvSpPr>
          <p:cNvPr id="6" name="Nadpis 3"/>
          <p:cNvSpPr>
            <a:spLocks noGrp="1"/>
          </p:cNvSpPr>
          <p:nvPr>
            <p:ph type="title"/>
          </p:nvPr>
        </p:nvSpPr>
        <p:spPr>
          <a:xfrm>
            <a:off x="695815" y="540779"/>
            <a:ext cx="8675687" cy="1079500"/>
          </a:xfrm>
        </p:spPr>
        <p:txBody>
          <a:bodyPr/>
          <a:lstStyle/>
          <a:p>
            <a:pPr marL="519113" lvl="1" hangingPunct="0">
              <a:buClr>
                <a:srgbClr val="002060"/>
              </a:buClr>
            </a:pPr>
            <a:r>
              <a:rPr lang="cs-CZ" dirty="0" smtClean="0"/>
              <a:t>Vývoj </a:t>
            </a:r>
            <a:r>
              <a:rPr lang="cs-CZ" dirty="0" smtClean="0"/>
              <a:t>za </a:t>
            </a:r>
            <a:r>
              <a:rPr lang="cs-CZ" dirty="0" smtClean="0"/>
              <a:t>celý zpracovatelský průmysl v ČR</a:t>
            </a:r>
            <a:endParaRPr lang="cs-CZ" dirty="0"/>
          </a:p>
        </p:txBody>
      </p:sp>
      <p:graphicFrame>
        <p:nvGraphicFramePr>
          <p:cNvPr id="11" name="Graf 10"/>
          <p:cNvGraphicFramePr/>
          <p:nvPr>
            <p:extLst>
              <p:ext uri="{D42A27DB-BD31-4B8C-83A1-F6EECF244321}">
                <p14:modId xmlns:p14="http://schemas.microsoft.com/office/powerpoint/2010/main" val="3806105911"/>
              </p:ext>
            </p:extLst>
          </p:nvPr>
        </p:nvGraphicFramePr>
        <p:xfrm>
          <a:off x="1493604" y="2267295"/>
          <a:ext cx="3421048" cy="187220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Graf 11"/>
          <p:cNvGraphicFramePr/>
          <p:nvPr>
            <p:extLst>
              <p:ext uri="{D42A27DB-BD31-4B8C-83A1-F6EECF244321}">
                <p14:modId xmlns:p14="http://schemas.microsoft.com/office/powerpoint/2010/main" val="2911070726"/>
              </p:ext>
            </p:extLst>
          </p:nvPr>
        </p:nvGraphicFramePr>
        <p:xfrm>
          <a:off x="1450289" y="5076775"/>
          <a:ext cx="3464363" cy="19442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Graf 14"/>
          <p:cNvGraphicFramePr/>
          <p:nvPr>
            <p:extLst>
              <p:ext uri="{D42A27DB-BD31-4B8C-83A1-F6EECF244321}">
                <p14:modId xmlns:p14="http://schemas.microsoft.com/office/powerpoint/2010/main" val="1172618448"/>
              </p:ext>
            </p:extLst>
          </p:nvPr>
        </p:nvGraphicFramePr>
        <p:xfrm>
          <a:off x="6039082" y="2267295"/>
          <a:ext cx="3431654" cy="18722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7" name="Graf 16"/>
          <p:cNvGraphicFramePr/>
          <p:nvPr>
            <p:extLst>
              <p:ext uri="{D42A27DB-BD31-4B8C-83A1-F6EECF244321}">
                <p14:modId xmlns:p14="http://schemas.microsoft.com/office/powerpoint/2010/main" val="893995213"/>
              </p:ext>
            </p:extLst>
          </p:nvPr>
        </p:nvGraphicFramePr>
        <p:xfrm>
          <a:off x="5906440" y="5076775"/>
          <a:ext cx="3551765" cy="192799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5998029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a:xfrm>
            <a:off x="738188" y="1692399"/>
            <a:ext cx="8675687" cy="7222654"/>
          </a:xfrm>
        </p:spPr>
        <p:txBody>
          <a:bodyPr/>
          <a:lstStyle/>
          <a:p>
            <a:pPr lvl="1" hangingPunct="0">
              <a:buClr>
                <a:srgbClr val="002060"/>
              </a:buClr>
            </a:pPr>
            <a:r>
              <a:rPr lang="cs-CZ" sz="2200" dirty="0" smtClean="0"/>
              <a:t>Zdroj dat</a:t>
            </a:r>
            <a:r>
              <a:rPr lang="cs-CZ" sz="2200" dirty="0" smtClean="0"/>
              <a:t>:</a:t>
            </a:r>
          </a:p>
          <a:p>
            <a:pPr lvl="2" hangingPunct="0">
              <a:buClr>
                <a:srgbClr val="002060"/>
              </a:buClr>
            </a:pPr>
            <a:r>
              <a:rPr lang="cs-CZ" sz="2000" b="1" dirty="0" err="1" smtClean="0"/>
              <a:t>dtb</a:t>
            </a:r>
            <a:r>
              <a:rPr lang="cs-CZ" sz="2000" b="1" dirty="0"/>
              <a:t>. </a:t>
            </a:r>
            <a:r>
              <a:rPr lang="cs-CZ" sz="2000" b="1" dirty="0"/>
              <a:t>SSV (data o firmách z OR, ARES, RZP, finanční závěrky a další informace z </a:t>
            </a:r>
            <a:r>
              <a:rPr lang="cs-CZ" sz="2000" b="1" dirty="0" smtClean="0"/>
              <a:t>ČSÚ) </a:t>
            </a:r>
            <a:endParaRPr lang="cs-CZ" sz="2000" b="1" dirty="0"/>
          </a:p>
          <a:p>
            <a:pPr lvl="1" hangingPunct="0">
              <a:buClr>
                <a:srgbClr val="002060"/>
              </a:buClr>
            </a:pPr>
            <a:r>
              <a:rPr lang="cs-CZ" sz="2200" dirty="0" smtClean="0"/>
              <a:t>Analyzované firmy:</a:t>
            </a:r>
          </a:p>
          <a:p>
            <a:pPr lvl="2" hangingPunct="0">
              <a:buClr>
                <a:srgbClr val="002060"/>
              </a:buClr>
            </a:pPr>
            <a:r>
              <a:rPr lang="cs-CZ" sz="2000" b="1" dirty="0" smtClean="0"/>
              <a:t>High-tech (R</a:t>
            </a:r>
            <a:r>
              <a:rPr lang="en-US" sz="2000" b="1" dirty="0" smtClean="0"/>
              <a:t>&amp;D</a:t>
            </a:r>
            <a:r>
              <a:rPr lang="cs-CZ" sz="2000" b="1" dirty="0" smtClean="0"/>
              <a:t>) firmy jsou určeny </a:t>
            </a:r>
            <a:r>
              <a:rPr lang="cs-CZ" sz="2000" b="1" dirty="0" smtClean="0"/>
              <a:t>metodikou ČSÚ podle </a:t>
            </a:r>
            <a:r>
              <a:rPr lang="cs-CZ" sz="2000" b="1" dirty="0" smtClean="0"/>
              <a:t>CZ NACE:</a:t>
            </a:r>
          </a:p>
          <a:p>
            <a:pPr lvl="3" hangingPunct="0">
              <a:buClr>
                <a:srgbClr val="002060"/>
              </a:buClr>
            </a:pPr>
            <a:r>
              <a:rPr lang="cs-CZ" sz="2000" dirty="0" err="1" smtClean="0"/>
              <a:t>zprac</a:t>
            </a:r>
            <a:r>
              <a:rPr lang="cs-CZ" sz="2000" dirty="0" smtClean="0"/>
              <a:t>. průmysl ( </a:t>
            </a:r>
            <a:r>
              <a:rPr lang="cs-CZ" sz="2000" dirty="0" smtClean="0"/>
              <a:t>výroba farmaceutických výrobků, výroba elektroniky</a:t>
            </a:r>
            <a:r>
              <a:rPr lang="en-US" sz="2000" dirty="0" smtClean="0"/>
              <a:t> a </a:t>
            </a:r>
            <a:r>
              <a:rPr lang="cs-CZ" sz="2000" dirty="0" smtClean="0"/>
              <a:t>měřících</a:t>
            </a:r>
            <a:r>
              <a:rPr lang="en-US" sz="2000" dirty="0" smtClean="0"/>
              <a:t> p</a:t>
            </a:r>
            <a:r>
              <a:rPr lang="cs-CZ" sz="2000" dirty="0" err="1" smtClean="0"/>
              <a:t>řístrojů</a:t>
            </a:r>
            <a:r>
              <a:rPr lang="cs-CZ" sz="2000" dirty="0" smtClean="0"/>
              <a:t>, výroba leteckých součástek </a:t>
            </a:r>
            <a:r>
              <a:rPr lang="cs-CZ" sz="2000" dirty="0"/>
              <a:t>a letadel): 369 firem </a:t>
            </a:r>
            <a:endParaRPr lang="cs-CZ" sz="2000" dirty="0" smtClean="0"/>
          </a:p>
          <a:p>
            <a:pPr lvl="3" hangingPunct="0">
              <a:buClr>
                <a:srgbClr val="002060"/>
              </a:buClr>
            </a:pPr>
            <a:r>
              <a:rPr lang="cs-CZ" sz="2000" dirty="0" smtClean="0"/>
              <a:t>služby (</a:t>
            </a:r>
            <a:r>
              <a:rPr lang="cs-CZ" sz="2000" dirty="0"/>
              <a:t>Audiovizuální a informační </a:t>
            </a:r>
            <a:r>
              <a:rPr lang="cs-CZ" sz="2000" dirty="0" smtClean="0"/>
              <a:t>činnosti, </a:t>
            </a:r>
            <a:r>
              <a:rPr lang="cs-CZ" sz="2000" dirty="0"/>
              <a:t>Činnosti v oblasti </a:t>
            </a:r>
            <a:r>
              <a:rPr lang="cs-CZ" sz="2000" dirty="0" smtClean="0"/>
              <a:t>ICT, </a:t>
            </a:r>
            <a:r>
              <a:rPr lang="cs-CZ" sz="2000" dirty="0"/>
              <a:t>Výzkum a </a:t>
            </a:r>
            <a:r>
              <a:rPr lang="cs-CZ" sz="2000" dirty="0" smtClean="0"/>
              <a:t>vývoj):1681 firem </a:t>
            </a:r>
            <a:endParaRPr lang="en-US" sz="2000" dirty="0" smtClean="0"/>
          </a:p>
          <a:p>
            <a:pPr lvl="2" hangingPunct="0">
              <a:buClr>
                <a:srgbClr val="002060"/>
              </a:buClr>
            </a:pPr>
            <a:r>
              <a:rPr lang="cs-CZ" sz="2000" b="1" dirty="0" err="1"/>
              <a:t>Low-tech</a:t>
            </a:r>
            <a:r>
              <a:rPr lang="cs-CZ" sz="2000" b="1" dirty="0"/>
              <a:t> firmy jsou určeny metodikou ČSÚ podle CZ </a:t>
            </a:r>
            <a:r>
              <a:rPr lang="cs-CZ" sz="2000" b="1" dirty="0" smtClean="0"/>
              <a:t>NACE pro méně technologicky intenzivní činnosti (medium </a:t>
            </a:r>
            <a:r>
              <a:rPr lang="cs-CZ" sz="2000" b="1" dirty="0" err="1" smtClean="0"/>
              <a:t>low-tech</a:t>
            </a:r>
            <a:r>
              <a:rPr lang="cs-CZ" sz="2000" b="1" dirty="0" smtClean="0"/>
              <a:t>, </a:t>
            </a:r>
            <a:r>
              <a:rPr lang="cs-CZ" sz="2000" b="1" dirty="0" err="1" smtClean="0"/>
              <a:t>low-tech</a:t>
            </a:r>
            <a:r>
              <a:rPr lang="cs-CZ" sz="2000" b="1" dirty="0" smtClean="0"/>
              <a:t>, služby méně intenzivních znalostí)</a:t>
            </a:r>
          </a:p>
          <a:p>
            <a:pPr lvl="3" hangingPunct="0">
              <a:buClr>
                <a:srgbClr val="002060"/>
              </a:buClr>
            </a:pPr>
            <a:r>
              <a:rPr lang="cs-CZ" sz="2000" dirty="0" err="1" smtClean="0"/>
              <a:t>zprac</a:t>
            </a:r>
            <a:r>
              <a:rPr lang="cs-CZ" sz="2000" dirty="0"/>
              <a:t>. průmysl </a:t>
            </a:r>
            <a:r>
              <a:rPr lang="cs-CZ" sz="2000" dirty="0" smtClean="0"/>
              <a:t>: 9600 </a:t>
            </a:r>
            <a:r>
              <a:rPr lang="cs-CZ" sz="2000" dirty="0"/>
              <a:t>firem </a:t>
            </a:r>
          </a:p>
          <a:p>
            <a:pPr lvl="3" hangingPunct="0">
              <a:buClr>
                <a:srgbClr val="002060"/>
              </a:buClr>
            </a:pPr>
            <a:r>
              <a:rPr lang="cs-CZ" sz="2000" dirty="0" smtClean="0"/>
              <a:t>Služby: 30400 </a:t>
            </a:r>
            <a:r>
              <a:rPr lang="cs-CZ" sz="2000" dirty="0"/>
              <a:t>firem </a:t>
            </a:r>
            <a:endParaRPr lang="en-US" sz="2000" dirty="0"/>
          </a:p>
          <a:p>
            <a:pPr lvl="1" hangingPunct="0">
              <a:buClr>
                <a:srgbClr val="002060"/>
              </a:buClr>
            </a:pPr>
            <a:endParaRPr lang="cs-CZ" sz="2200" dirty="0"/>
          </a:p>
          <a:p>
            <a:pPr lvl="2" hangingPunct="0">
              <a:buClr>
                <a:srgbClr val="002060"/>
              </a:buClr>
            </a:pPr>
            <a:endParaRPr lang="cs-CZ" sz="2000" dirty="0" smtClean="0"/>
          </a:p>
          <a:p>
            <a:pPr lvl="2" hangingPunct="0">
              <a:buClr>
                <a:srgbClr val="002060"/>
              </a:buClr>
            </a:pPr>
            <a:endParaRPr lang="cs-CZ" sz="2000" dirty="0"/>
          </a:p>
          <a:p>
            <a:pPr lvl="2" hangingPunct="0">
              <a:buClr>
                <a:srgbClr val="002060"/>
              </a:buClr>
            </a:pPr>
            <a:endParaRPr lang="cs-CZ" sz="2000" dirty="0" smtClean="0"/>
          </a:p>
          <a:p>
            <a:pPr lvl="2" hangingPunct="0">
              <a:buClr>
                <a:srgbClr val="002060"/>
              </a:buClr>
            </a:pPr>
            <a:endParaRPr lang="cs-CZ" sz="2000" dirty="0" smtClean="0"/>
          </a:p>
          <a:p>
            <a:pPr lvl="1" hangingPunct="0">
              <a:buClr>
                <a:srgbClr val="002060"/>
              </a:buClr>
            </a:pPr>
            <a:endParaRPr lang="cs-CZ" sz="2200" dirty="0"/>
          </a:p>
          <a:p>
            <a:pPr lvl="2" hangingPunct="0">
              <a:buClr>
                <a:srgbClr val="002060"/>
              </a:buClr>
            </a:pPr>
            <a:endParaRPr lang="cs-CZ" sz="2000" dirty="0" smtClean="0"/>
          </a:p>
          <a:p>
            <a:endParaRPr lang="en-US" dirty="0"/>
          </a:p>
        </p:txBody>
      </p:sp>
      <p:sp>
        <p:nvSpPr>
          <p:cNvPr id="4" name="Nadpis 3"/>
          <p:cNvSpPr>
            <a:spLocks noGrp="1"/>
          </p:cNvSpPr>
          <p:nvPr>
            <p:ph type="title"/>
          </p:nvPr>
        </p:nvSpPr>
        <p:spPr>
          <a:xfrm>
            <a:off x="695815" y="540779"/>
            <a:ext cx="8675687" cy="1079500"/>
          </a:xfrm>
        </p:spPr>
        <p:txBody>
          <a:bodyPr/>
          <a:lstStyle/>
          <a:p>
            <a:pPr marL="519113" lvl="1" hangingPunct="0">
              <a:buClr>
                <a:srgbClr val="002060"/>
              </a:buClr>
            </a:pPr>
            <a:r>
              <a:rPr lang="cs-CZ" dirty="0" smtClean="0"/>
              <a:t>Analýza finančních ukazatelů vybraných firem</a:t>
            </a:r>
            <a:endParaRPr lang="cs-CZ" dirty="0"/>
          </a:p>
        </p:txBody>
      </p:sp>
    </p:spTree>
    <p:extLst>
      <p:ext uri="{BB962C8B-B14F-4D97-AF65-F5344CB8AC3E}">
        <p14:creationId xmlns:p14="http://schemas.microsoft.com/office/powerpoint/2010/main" val="21874383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Obrázek 13"/>
          <p:cNvPicPr>
            <a:picLocks noChangeAspect="1"/>
          </p:cNvPicPr>
          <p:nvPr/>
        </p:nvPicPr>
        <p:blipFill>
          <a:blip r:embed="rId3"/>
          <a:stretch>
            <a:fillRect/>
          </a:stretch>
        </p:blipFill>
        <p:spPr>
          <a:xfrm>
            <a:off x="362223" y="2424866"/>
            <a:ext cx="4696445" cy="3328704"/>
          </a:xfrm>
          <a:prstGeom prst="rect">
            <a:avLst/>
          </a:prstGeom>
        </p:spPr>
      </p:pic>
      <p:sp>
        <p:nvSpPr>
          <p:cNvPr id="6" name="Nadpis 3"/>
          <p:cNvSpPr>
            <a:spLocks noGrp="1"/>
          </p:cNvSpPr>
          <p:nvPr>
            <p:ph type="title"/>
          </p:nvPr>
        </p:nvSpPr>
        <p:spPr/>
        <p:txBody>
          <a:bodyPr/>
          <a:lstStyle/>
          <a:p>
            <a:pPr marL="519113" lvl="1" hangingPunct="0">
              <a:buClr>
                <a:srgbClr val="002060"/>
              </a:buClr>
            </a:pPr>
            <a:r>
              <a:rPr lang="cs-CZ" sz="2000" dirty="0" smtClean="0"/>
              <a:t>Vývoj finančních ukazatelů u vybraných firem </a:t>
            </a:r>
            <a:r>
              <a:rPr lang="cs-CZ" sz="2000" dirty="0" err="1" smtClean="0"/>
              <a:t>zprac</a:t>
            </a:r>
            <a:r>
              <a:rPr lang="cs-CZ" sz="2000" dirty="0" smtClean="0"/>
              <a:t>. průmyslu</a:t>
            </a:r>
            <a:endParaRPr lang="cs-CZ" sz="2000" dirty="0"/>
          </a:p>
        </p:txBody>
      </p:sp>
      <p:sp>
        <p:nvSpPr>
          <p:cNvPr id="10" name="Zástupný symbol pro obsah 9"/>
          <p:cNvSpPr>
            <a:spLocks noGrp="1"/>
          </p:cNvSpPr>
          <p:nvPr>
            <p:ph sz="half" idx="13"/>
          </p:nvPr>
        </p:nvSpPr>
        <p:spPr>
          <a:xfrm>
            <a:off x="5479051" y="1611191"/>
            <a:ext cx="4231368" cy="5134100"/>
          </a:xfrm>
        </p:spPr>
        <p:txBody>
          <a:bodyPr/>
          <a:lstStyle/>
          <a:p>
            <a:pPr lvl="1" hangingPunct="0">
              <a:buClr>
                <a:srgbClr val="002060"/>
              </a:buClr>
            </a:pPr>
            <a:r>
              <a:rPr lang="cs-CZ" sz="1400" b="0" dirty="0"/>
              <a:t>průměrný zisk u vybraných firem zpracovatelského průmyslu</a:t>
            </a:r>
          </a:p>
        </p:txBody>
      </p:sp>
      <p:sp>
        <p:nvSpPr>
          <p:cNvPr id="13" name="Zástupný symbol pro obsah 9"/>
          <p:cNvSpPr>
            <a:spLocks noGrp="1"/>
          </p:cNvSpPr>
          <p:nvPr>
            <p:ph sz="half" idx="13"/>
          </p:nvPr>
        </p:nvSpPr>
        <p:spPr>
          <a:xfrm>
            <a:off x="666180" y="1623260"/>
            <a:ext cx="4231368" cy="5134100"/>
          </a:xfrm>
        </p:spPr>
        <p:txBody>
          <a:bodyPr/>
          <a:lstStyle/>
          <a:p>
            <a:pPr lvl="1" hangingPunct="0">
              <a:buClr>
                <a:srgbClr val="002060"/>
              </a:buClr>
            </a:pPr>
            <a:r>
              <a:rPr lang="cs-CZ" sz="1400" b="0" dirty="0"/>
              <a:t>průměrná přidaná hodnota u vybraných firem zpracovatelského průmyslu </a:t>
            </a:r>
          </a:p>
        </p:txBody>
      </p:sp>
      <p:pic>
        <p:nvPicPr>
          <p:cNvPr id="16" name="Obrázek 15"/>
          <p:cNvPicPr>
            <a:picLocks noChangeAspect="1"/>
          </p:cNvPicPr>
          <p:nvPr/>
        </p:nvPicPr>
        <p:blipFill>
          <a:blip r:embed="rId4"/>
          <a:stretch>
            <a:fillRect/>
          </a:stretch>
        </p:blipFill>
        <p:spPr>
          <a:xfrm>
            <a:off x="5376557" y="2424866"/>
            <a:ext cx="4938696" cy="3328704"/>
          </a:xfrm>
          <a:prstGeom prst="rect">
            <a:avLst/>
          </a:prstGeom>
        </p:spPr>
      </p:pic>
    </p:spTree>
    <p:extLst>
      <p:ext uri="{BB962C8B-B14F-4D97-AF65-F5344CB8AC3E}">
        <p14:creationId xmlns:p14="http://schemas.microsoft.com/office/powerpoint/2010/main" val="1989544566"/>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TITLE">
  <a:themeElements>
    <a:clrScheme name="KB_prezentace_v3 1">
      <a:dk1>
        <a:srgbClr val="000000"/>
      </a:dk1>
      <a:lt1>
        <a:srgbClr val="FFFFFF"/>
      </a:lt1>
      <a:dk2>
        <a:srgbClr val="000000"/>
      </a:dk2>
      <a:lt2>
        <a:srgbClr val="808080"/>
      </a:lt2>
      <a:accent1>
        <a:srgbClr val="999999"/>
      </a:accent1>
      <a:accent2>
        <a:srgbClr val="CC0033"/>
      </a:accent2>
      <a:accent3>
        <a:srgbClr val="FFFFFF"/>
      </a:accent3>
      <a:accent4>
        <a:srgbClr val="000000"/>
      </a:accent4>
      <a:accent5>
        <a:srgbClr val="CACACA"/>
      </a:accent5>
      <a:accent6>
        <a:srgbClr val="B9002D"/>
      </a:accent6>
      <a:hlink>
        <a:srgbClr val="7B902E"/>
      </a:hlink>
      <a:folHlink>
        <a:srgbClr val="9F7661"/>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defPPr>
      </a:lstStyle>
    </a:txDef>
  </a:objectDefaults>
  <a:extraClrSchemeLst>
    <a:extraClrScheme>
      <a:clrScheme name="KB_prezentace_v3 1">
        <a:dk1>
          <a:srgbClr val="000000"/>
        </a:dk1>
        <a:lt1>
          <a:srgbClr val="FFFFFF"/>
        </a:lt1>
        <a:dk2>
          <a:srgbClr val="000000"/>
        </a:dk2>
        <a:lt2>
          <a:srgbClr val="808080"/>
        </a:lt2>
        <a:accent1>
          <a:srgbClr val="999999"/>
        </a:accent1>
        <a:accent2>
          <a:srgbClr val="CC0033"/>
        </a:accent2>
        <a:accent3>
          <a:srgbClr val="FFFFFF"/>
        </a:accent3>
        <a:accent4>
          <a:srgbClr val="000000"/>
        </a:accent4>
        <a:accent5>
          <a:srgbClr val="CACACA"/>
        </a:accent5>
        <a:accent6>
          <a:srgbClr val="B9002D"/>
        </a:accent6>
        <a:hlink>
          <a:srgbClr val="7B902E"/>
        </a:hlink>
        <a:folHlink>
          <a:srgbClr val="9F766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PRESENTATION TITLE</Template>
  <TotalTime>7087</TotalTime>
  <Words>2102</Words>
  <Application>Microsoft Office PowerPoint</Application>
  <PresentationFormat>Vlastní</PresentationFormat>
  <Paragraphs>355</Paragraphs>
  <Slides>28</Slides>
  <Notes>19</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28</vt:i4>
      </vt:variant>
    </vt:vector>
  </HeadingPairs>
  <TitlesOfParts>
    <vt:vector size="35" baseType="lpstr">
      <vt:lpstr>Arial</vt:lpstr>
      <vt:lpstr>Calibri</vt:lpstr>
      <vt:lpstr>Cambria Math</vt:lpstr>
      <vt:lpstr>Symbol</vt:lpstr>
      <vt:lpstr>Times New Roman</vt:lpstr>
      <vt:lpstr>Wingdings</vt:lpstr>
      <vt:lpstr>PRESENTATION TITLE</vt:lpstr>
      <vt:lpstr>Prezentace aplikace PowerPoint</vt:lpstr>
      <vt:lpstr>Analýza dopadu R&amp;D výdajů na konkurenceschopnost a růst</vt:lpstr>
      <vt:lpstr>Prezentace aplikace PowerPoint</vt:lpstr>
      <vt:lpstr>Prezentace aplikace PowerPoint</vt:lpstr>
      <vt:lpstr>Analýza vývoje R&amp;D sektoru v době finanční krize</vt:lpstr>
      <vt:lpstr>Prezentace aplikace PowerPoint</vt:lpstr>
      <vt:lpstr>Vývoj za celý zpracovatelský průmysl v ČR</vt:lpstr>
      <vt:lpstr>Analýza finančních ukazatelů vybraných firem</vt:lpstr>
      <vt:lpstr>Vývoj finančních ukazatelů u vybraných firem zprac. průmyslu</vt:lpstr>
      <vt:lpstr>Prezentace aplikace PowerPoint</vt:lpstr>
      <vt:lpstr>Prezentace aplikace PowerPoint</vt:lpstr>
      <vt:lpstr>Analýza souhrnné produktivity faktorů a její vliv na konvergenci regionů</vt:lpstr>
      <vt:lpstr>Souhrnná produktivita faktorů (TFP)</vt:lpstr>
      <vt:lpstr>Odhad regionálního TFP v české republice </vt:lpstr>
      <vt:lpstr>růst TFP a výdajů v ČR v období 2005-2015</vt:lpstr>
      <vt:lpstr>Změna regionálních disparit včetně a bez TFP</vt:lpstr>
      <vt:lpstr>Změna regionálních disparit včetně a bez TFP</vt:lpstr>
      <vt:lpstr>Změna regionálních disparit včetně a bez TFP</vt:lpstr>
      <vt:lpstr>Prezentace aplikace PowerPoint</vt:lpstr>
      <vt:lpstr>Vyhodnocení efektivity veřejné podpory R&amp;D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Závěrečné shrnutí  </vt:lpstr>
      <vt:lpstr>Děkuji za pozornost  </vt:lpstr>
    </vt:vector>
  </TitlesOfParts>
  <Company>Komerční banka, 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OF THE MEETING</dc:title>
  <dc:creator>pzdenek</dc:creator>
  <cp:lastModifiedBy>Mirosnik Karel</cp:lastModifiedBy>
  <cp:revision>599</cp:revision>
  <cp:lastPrinted>2017-11-09T12:04:42Z</cp:lastPrinted>
  <dcterms:created xsi:type="dcterms:W3CDTF">2013-10-16T11:29:15Z</dcterms:created>
  <dcterms:modified xsi:type="dcterms:W3CDTF">2018-02-21T09:34:44Z</dcterms:modified>
</cp:coreProperties>
</file>